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67" r:id="rId3"/>
    <p:sldId id="268" r:id="rId4"/>
    <p:sldId id="269" r:id="rId5"/>
    <p:sldId id="270" r:id="rId6"/>
    <p:sldId id="271" r:id="rId7"/>
    <p:sldId id="272" r:id="rId8"/>
    <p:sldId id="273" r:id="rId9"/>
    <p:sldId id="274" r:id="rId10"/>
    <p:sldId id="275" r:id="rId11"/>
    <p:sldId id="276" r:id="rId12"/>
    <p:sldId id="278" r:id="rId13"/>
    <p:sldId id="279" r:id="rId14"/>
    <p:sldId id="277" r:id="rId15"/>
    <p:sldId id="280" r:id="rId16"/>
    <p:sldId id="282" r:id="rId17"/>
    <p:sldId id="283" r:id="rId18"/>
    <p:sldId id="284" r:id="rId19"/>
    <p:sldId id="281" r:id="rId20"/>
    <p:sldId id="285" r:id="rId21"/>
    <p:sldId id="295" r:id="rId22"/>
    <p:sldId id="286" r:id="rId23"/>
    <p:sldId id="292" r:id="rId24"/>
    <p:sldId id="293" r:id="rId25"/>
    <p:sldId id="294" r:id="rId26"/>
    <p:sldId id="287" r:id="rId27"/>
    <p:sldId id="288" r:id="rId28"/>
    <p:sldId id="289" r:id="rId29"/>
    <p:sldId id="290" r:id="rId30"/>
    <p:sldId id="291" r:id="rId31"/>
    <p:sldId id="297" r:id="rId32"/>
    <p:sldId id="296" r:id="rId33"/>
    <p:sldId id="258" r:id="rId34"/>
    <p:sldId id="259" r:id="rId35"/>
    <p:sldId id="262" r:id="rId36"/>
    <p:sldId id="263" r:id="rId37"/>
    <p:sldId id="264" r:id="rId38"/>
    <p:sldId id="260" r:id="rId39"/>
    <p:sldId id="261" r:id="rId40"/>
    <p:sldId id="265" r:id="rId41"/>
    <p:sldId id="26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p:scale>
          <a:sx n="66" d="100"/>
          <a:sy n="66" d="100"/>
        </p:scale>
        <p:origin x="28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880CCA-7E47-4CF6-B6DE-DA515E5619AE}"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67738BB8-FA77-4227-B7E5-BF6E76EE89E0}">
      <dgm:prSet phldrT="[Text]"/>
      <dgm:spPr/>
      <dgm:t>
        <a:bodyPr/>
        <a:lstStyle/>
        <a:p>
          <a:r>
            <a:rPr lang="en-US" dirty="0" smtClean="0"/>
            <a:t>AI</a:t>
          </a:r>
          <a:endParaRPr lang="en-US" dirty="0"/>
        </a:p>
      </dgm:t>
    </dgm:pt>
    <dgm:pt modelId="{2F9CA0E6-B517-4792-97A2-2F74ADA0FCD9}" type="parTrans" cxnId="{7D85BD25-363D-41D5-BEF0-9E6DD6B654BE}">
      <dgm:prSet/>
      <dgm:spPr/>
      <dgm:t>
        <a:bodyPr/>
        <a:lstStyle/>
        <a:p>
          <a:endParaRPr lang="en-US"/>
        </a:p>
      </dgm:t>
    </dgm:pt>
    <dgm:pt modelId="{8DAD5738-B675-4590-A171-DFA77ED1C020}" type="sibTrans" cxnId="{7D85BD25-363D-41D5-BEF0-9E6DD6B654BE}">
      <dgm:prSet/>
      <dgm:spPr/>
      <dgm:t>
        <a:bodyPr/>
        <a:lstStyle/>
        <a:p>
          <a:endParaRPr lang="en-US"/>
        </a:p>
      </dgm:t>
    </dgm:pt>
    <dgm:pt modelId="{91C5409A-271F-455D-83CE-149F1DDFB430}">
      <dgm:prSet phldrT="[Text]"/>
      <dgm:spPr/>
      <dgm:t>
        <a:bodyPr/>
        <a:lstStyle/>
        <a:p>
          <a:r>
            <a:rPr lang="en-US" b="0" i="0" dirty="0" smtClean="0"/>
            <a:t>Artificial intelligence, or the outermost circle, can be defined as the capability of a machine to imitate intelligent human behavior</a:t>
          </a:r>
          <a:endParaRPr lang="en-US" dirty="0"/>
        </a:p>
      </dgm:t>
    </dgm:pt>
    <dgm:pt modelId="{D1D2DBB4-524A-48FB-A9D3-2A25CFFCCDFE}" type="parTrans" cxnId="{7CC08ED7-3DF3-4854-AC7D-FFCACCF6DA08}">
      <dgm:prSet/>
      <dgm:spPr/>
      <dgm:t>
        <a:bodyPr/>
        <a:lstStyle/>
        <a:p>
          <a:endParaRPr lang="en-US"/>
        </a:p>
      </dgm:t>
    </dgm:pt>
    <dgm:pt modelId="{630B3E33-2BE9-4D94-AB0C-E0AF723155FF}" type="sibTrans" cxnId="{7CC08ED7-3DF3-4854-AC7D-FFCACCF6DA08}">
      <dgm:prSet/>
      <dgm:spPr/>
      <dgm:t>
        <a:bodyPr/>
        <a:lstStyle/>
        <a:p>
          <a:endParaRPr lang="en-US"/>
        </a:p>
      </dgm:t>
    </dgm:pt>
    <dgm:pt modelId="{922EADA7-777C-40F8-8F81-6C0BCF5A36FA}">
      <dgm:prSet phldrT="[Text]"/>
      <dgm:spPr/>
      <dgm:t>
        <a:bodyPr/>
        <a:lstStyle/>
        <a:p>
          <a:r>
            <a:rPr lang="en-US" dirty="0" smtClean="0"/>
            <a:t>ML</a:t>
          </a:r>
          <a:endParaRPr lang="en-US" dirty="0"/>
        </a:p>
      </dgm:t>
    </dgm:pt>
    <dgm:pt modelId="{EAD14320-FCAE-4F52-93D5-29C59FB78A3E}" type="parTrans" cxnId="{7AD7A644-B64B-4524-A60E-C0B73A42A152}">
      <dgm:prSet/>
      <dgm:spPr/>
      <dgm:t>
        <a:bodyPr/>
        <a:lstStyle/>
        <a:p>
          <a:endParaRPr lang="en-US"/>
        </a:p>
      </dgm:t>
    </dgm:pt>
    <dgm:pt modelId="{713C11EB-BC8C-4A88-A7E7-F891F08B66F2}" type="sibTrans" cxnId="{7AD7A644-B64B-4524-A60E-C0B73A42A152}">
      <dgm:prSet/>
      <dgm:spPr/>
      <dgm:t>
        <a:bodyPr/>
        <a:lstStyle/>
        <a:p>
          <a:endParaRPr lang="en-US"/>
        </a:p>
      </dgm:t>
    </dgm:pt>
    <dgm:pt modelId="{C87D076E-3321-4BA0-B868-056A0821C2E0}">
      <dgm:prSet phldrT="[Text]"/>
      <dgm:spPr/>
      <dgm:t>
        <a:bodyPr/>
        <a:lstStyle/>
        <a:p>
          <a:r>
            <a:rPr lang="en-US" b="0" i="0" dirty="0" smtClean="0"/>
            <a:t>Machine learning is defined by Stanford University as the science of getting computers to act in specific ways without explicitly programming them to do so. </a:t>
          </a:r>
          <a:endParaRPr lang="en-US" dirty="0"/>
        </a:p>
      </dgm:t>
    </dgm:pt>
    <dgm:pt modelId="{F1A13C99-567E-4EED-A76B-31374D4F1FDB}" type="parTrans" cxnId="{278E2A20-90AF-4A75-B087-3480E82E72E5}">
      <dgm:prSet/>
      <dgm:spPr/>
      <dgm:t>
        <a:bodyPr/>
        <a:lstStyle/>
        <a:p>
          <a:endParaRPr lang="en-US"/>
        </a:p>
      </dgm:t>
    </dgm:pt>
    <dgm:pt modelId="{E491915B-50E1-4474-BE29-FC9A68555F1A}" type="sibTrans" cxnId="{278E2A20-90AF-4A75-B087-3480E82E72E5}">
      <dgm:prSet/>
      <dgm:spPr/>
      <dgm:t>
        <a:bodyPr/>
        <a:lstStyle/>
        <a:p>
          <a:endParaRPr lang="en-US"/>
        </a:p>
      </dgm:t>
    </dgm:pt>
    <dgm:pt modelId="{0A7B937E-6C10-462F-9A16-0A4D2FA3B0AB}">
      <dgm:prSet phldrT="[Text]"/>
      <dgm:spPr/>
      <dgm:t>
        <a:bodyPr/>
        <a:lstStyle/>
        <a:p>
          <a:r>
            <a:rPr lang="en-US" dirty="0" smtClean="0"/>
            <a:t>DL</a:t>
          </a:r>
          <a:endParaRPr lang="en-US" dirty="0"/>
        </a:p>
      </dgm:t>
    </dgm:pt>
    <dgm:pt modelId="{FA4BCF5C-23C2-4FD6-810D-E609AAA972E2}" type="parTrans" cxnId="{96C1461E-540E-4B2D-92BA-A566840EFC13}">
      <dgm:prSet/>
      <dgm:spPr/>
      <dgm:t>
        <a:bodyPr/>
        <a:lstStyle/>
        <a:p>
          <a:endParaRPr lang="en-US"/>
        </a:p>
      </dgm:t>
    </dgm:pt>
    <dgm:pt modelId="{3C71E4A3-D82B-422C-AACE-2F6278CA16EC}" type="sibTrans" cxnId="{96C1461E-540E-4B2D-92BA-A566840EFC13}">
      <dgm:prSet/>
      <dgm:spPr/>
      <dgm:t>
        <a:bodyPr/>
        <a:lstStyle/>
        <a:p>
          <a:endParaRPr lang="en-US"/>
        </a:p>
      </dgm:t>
    </dgm:pt>
    <dgm:pt modelId="{AB7F1300-7555-47C4-B761-2614F8CB6357}">
      <dgm:prSet phldrT="[Text]"/>
      <dgm:spPr/>
      <dgm:t>
        <a:bodyPr/>
        <a:lstStyle/>
        <a:p>
          <a:r>
            <a:rPr lang="en-US" b="0" i="0" dirty="0" smtClean="0"/>
            <a:t>Deep learning is a form of machine learning that is inspired by the structure of the human brain and is particularly effective in feature detection.</a:t>
          </a:r>
          <a:endParaRPr lang="en-US" dirty="0"/>
        </a:p>
      </dgm:t>
    </dgm:pt>
    <dgm:pt modelId="{724FE09E-980C-4BAE-B234-FBD68E75BBFA}" type="parTrans" cxnId="{FD7B00C2-AF75-4001-8B7E-7DB44DA583FE}">
      <dgm:prSet/>
      <dgm:spPr/>
      <dgm:t>
        <a:bodyPr/>
        <a:lstStyle/>
        <a:p>
          <a:endParaRPr lang="en-US"/>
        </a:p>
      </dgm:t>
    </dgm:pt>
    <dgm:pt modelId="{D4EA69B6-8C8D-492C-B404-52A0DAA18741}" type="sibTrans" cxnId="{FD7B00C2-AF75-4001-8B7E-7DB44DA583FE}">
      <dgm:prSet/>
      <dgm:spPr/>
      <dgm:t>
        <a:bodyPr/>
        <a:lstStyle/>
        <a:p>
          <a:endParaRPr lang="en-US"/>
        </a:p>
      </dgm:t>
    </dgm:pt>
    <dgm:pt modelId="{3203CDF0-CF5C-4AC6-B96E-B890D9AE4C04}" type="pres">
      <dgm:prSet presAssocID="{C4880CCA-7E47-4CF6-B6DE-DA515E5619AE}" presName="linearFlow" presStyleCnt="0">
        <dgm:presLayoutVars>
          <dgm:dir/>
          <dgm:animLvl val="lvl"/>
          <dgm:resizeHandles/>
        </dgm:presLayoutVars>
      </dgm:prSet>
      <dgm:spPr/>
      <dgm:t>
        <a:bodyPr/>
        <a:lstStyle/>
        <a:p>
          <a:endParaRPr lang="en-US"/>
        </a:p>
      </dgm:t>
    </dgm:pt>
    <dgm:pt modelId="{31B39507-98B9-4AD1-AB9A-8666A41C7285}" type="pres">
      <dgm:prSet presAssocID="{67738BB8-FA77-4227-B7E5-BF6E76EE89E0}" presName="compositeNode" presStyleCnt="0">
        <dgm:presLayoutVars>
          <dgm:bulletEnabled val="1"/>
        </dgm:presLayoutVars>
      </dgm:prSet>
      <dgm:spPr/>
    </dgm:pt>
    <dgm:pt modelId="{61BB647B-4999-4C53-A327-0523153ED8F9}" type="pres">
      <dgm:prSet presAssocID="{67738BB8-FA77-4227-B7E5-BF6E76EE89E0}" presName="image" presStyleLbl="fgImgPlace1" presStyleIdx="0" presStyleCnt="3"/>
      <dgm:spPr>
        <a:blipFill rotWithShape="1">
          <a:blip xmlns:r="http://schemas.openxmlformats.org/officeDocument/2006/relationships" r:embed="rId1"/>
          <a:stretch>
            <a:fillRect/>
          </a:stretch>
        </a:blipFill>
      </dgm:spPr>
    </dgm:pt>
    <dgm:pt modelId="{93EBB29B-5DB1-4697-AC3B-8F3BBB4CB806}" type="pres">
      <dgm:prSet presAssocID="{67738BB8-FA77-4227-B7E5-BF6E76EE89E0}" presName="childNode" presStyleLbl="node1" presStyleIdx="0" presStyleCnt="3">
        <dgm:presLayoutVars>
          <dgm:bulletEnabled val="1"/>
        </dgm:presLayoutVars>
      </dgm:prSet>
      <dgm:spPr/>
      <dgm:t>
        <a:bodyPr/>
        <a:lstStyle/>
        <a:p>
          <a:endParaRPr lang="en-US"/>
        </a:p>
      </dgm:t>
    </dgm:pt>
    <dgm:pt modelId="{8E66A890-DF46-4A11-840C-A56988EB0A41}" type="pres">
      <dgm:prSet presAssocID="{67738BB8-FA77-4227-B7E5-BF6E76EE89E0}" presName="parentNode" presStyleLbl="revTx" presStyleIdx="0" presStyleCnt="3">
        <dgm:presLayoutVars>
          <dgm:chMax val="0"/>
          <dgm:bulletEnabled val="1"/>
        </dgm:presLayoutVars>
      </dgm:prSet>
      <dgm:spPr/>
      <dgm:t>
        <a:bodyPr/>
        <a:lstStyle/>
        <a:p>
          <a:endParaRPr lang="en-US"/>
        </a:p>
      </dgm:t>
    </dgm:pt>
    <dgm:pt modelId="{5720D0B9-BBBA-402D-8E8D-9E3724422EDE}" type="pres">
      <dgm:prSet presAssocID="{8DAD5738-B675-4590-A171-DFA77ED1C020}" presName="sibTrans" presStyleCnt="0"/>
      <dgm:spPr/>
    </dgm:pt>
    <dgm:pt modelId="{3550F4B2-C7D7-41FE-AC71-B09FB4121CEB}" type="pres">
      <dgm:prSet presAssocID="{922EADA7-777C-40F8-8F81-6C0BCF5A36FA}" presName="compositeNode" presStyleCnt="0">
        <dgm:presLayoutVars>
          <dgm:bulletEnabled val="1"/>
        </dgm:presLayoutVars>
      </dgm:prSet>
      <dgm:spPr/>
    </dgm:pt>
    <dgm:pt modelId="{352317F4-77ED-4B07-B1A5-BC1A174E44F7}" type="pres">
      <dgm:prSet presAssocID="{922EADA7-777C-40F8-8F81-6C0BCF5A36FA}" presName="image" presStyleLbl="fgImgPlace1" presStyleIdx="1" presStyleCnt="3"/>
      <dgm:spPr>
        <a:blipFill rotWithShape="1">
          <a:blip xmlns:r="http://schemas.openxmlformats.org/officeDocument/2006/relationships" r:embed="rId2"/>
          <a:stretch>
            <a:fillRect/>
          </a:stretch>
        </a:blipFill>
      </dgm:spPr>
    </dgm:pt>
    <dgm:pt modelId="{1A746FCD-9296-43FB-A700-A7523D514240}" type="pres">
      <dgm:prSet presAssocID="{922EADA7-777C-40F8-8F81-6C0BCF5A36FA}" presName="childNode" presStyleLbl="node1" presStyleIdx="1" presStyleCnt="3">
        <dgm:presLayoutVars>
          <dgm:bulletEnabled val="1"/>
        </dgm:presLayoutVars>
      </dgm:prSet>
      <dgm:spPr/>
      <dgm:t>
        <a:bodyPr/>
        <a:lstStyle/>
        <a:p>
          <a:endParaRPr lang="en-US"/>
        </a:p>
      </dgm:t>
    </dgm:pt>
    <dgm:pt modelId="{1795590F-3360-43EA-BA1D-93DBE047B5AB}" type="pres">
      <dgm:prSet presAssocID="{922EADA7-777C-40F8-8F81-6C0BCF5A36FA}" presName="parentNode" presStyleLbl="revTx" presStyleIdx="1" presStyleCnt="3">
        <dgm:presLayoutVars>
          <dgm:chMax val="0"/>
          <dgm:bulletEnabled val="1"/>
        </dgm:presLayoutVars>
      </dgm:prSet>
      <dgm:spPr/>
      <dgm:t>
        <a:bodyPr/>
        <a:lstStyle/>
        <a:p>
          <a:endParaRPr lang="en-US"/>
        </a:p>
      </dgm:t>
    </dgm:pt>
    <dgm:pt modelId="{4C6E0F62-ED2E-47FD-85F2-C91DE970A16F}" type="pres">
      <dgm:prSet presAssocID="{713C11EB-BC8C-4A88-A7E7-F891F08B66F2}" presName="sibTrans" presStyleCnt="0"/>
      <dgm:spPr/>
    </dgm:pt>
    <dgm:pt modelId="{C963D051-9B62-4E03-B6CE-F1B51621DCB1}" type="pres">
      <dgm:prSet presAssocID="{0A7B937E-6C10-462F-9A16-0A4D2FA3B0AB}" presName="compositeNode" presStyleCnt="0">
        <dgm:presLayoutVars>
          <dgm:bulletEnabled val="1"/>
        </dgm:presLayoutVars>
      </dgm:prSet>
      <dgm:spPr/>
    </dgm:pt>
    <dgm:pt modelId="{8CB2147B-8AA0-43BF-87CF-274FF83BC876}" type="pres">
      <dgm:prSet presAssocID="{0A7B937E-6C10-462F-9A16-0A4D2FA3B0AB}" presName="image" presStyleLbl="fgImgPlace1" presStyleIdx="2" presStyleCnt="3"/>
      <dgm:spPr>
        <a:blipFill rotWithShape="1">
          <a:blip xmlns:r="http://schemas.openxmlformats.org/officeDocument/2006/relationships" r:embed="rId3"/>
          <a:stretch>
            <a:fillRect/>
          </a:stretch>
        </a:blipFill>
      </dgm:spPr>
    </dgm:pt>
    <dgm:pt modelId="{42EDEFB5-A432-4579-A045-7E9CA7F49CC1}" type="pres">
      <dgm:prSet presAssocID="{0A7B937E-6C10-462F-9A16-0A4D2FA3B0AB}" presName="childNode" presStyleLbl="node1" presStyleIdx="2" presStyleCnt="3">
        <dgm:presLayoutVars>
          <dgm:bulletEnabled val="1"/>
        </dgm:presLayoutVars>
      </dgm:prSet>
      <dgm:spPr/>
      <dgm:t>
        <a:bodyPr/>
        <a:lstStyle/>
        <a:p>
          <a:endParaRPr lang="en-US"/>
        </a:p>
      </dgm:t>
    </dgm:pt>
    <dgm:pt modelId="{E5DE9E5F-A7E9-4043-8CE3-BF2F6FAAC26B}" type="pres">
      <dgm:prSet presAssocID="{0A7B937E-6C10-462F-9A16-0A4D2FA3B0AB}" presName="parentNode" presStyleLbl="revTx" presStyleIdx="2" presStyleCnt="3">
        <dgm:presLayoutVars>
          <dgm:chMax val="0"/>
          <dgm:bulletEnabled val="1"/>
        </dgm:presLayoutVars>
      </dgm:prSet>
      <dgm:spPr/>
      <dgm:t>
        <a:bodyPr/>
        <a:lstStyle/>
        <a:p>
          <a:endParaRPr lang="en-US"/>
        </a:p>
      </dgm:t>
    </dgm:pt>
  </dgm:ptLst>
  <dgm:cxnLst>
    <dgm:cxn modelId="{B8DDAD4B-F8E5-457E-B9C8-0A74CFEC1AD5}" type="presOf" srcId="{C4880CCA-7E47-4CF6-B6DE-DA515E5619AE}" destId="{3203CDF0-CF5C-4AC6-B96E-B890D9AE4C04}" srcOrd="0" destOrd="0" presId="urn:microsoft.com/office/officeart/2005/8/layout/hList2"/>
    <dgm:cxn modelId="{7AD7A644-B64B-4524-A60E-C0B73A42A152}" srcId="{C4880CCA-7E47-4CF6-B6DE-DA515E5619AE}" destId="{922EADA7-777C-40F8-8F81-6C0BCF5A36FA}" srcOrd="1" destOrd="0" parTransId="{EAD14320-FCAE-4F52-93D5-29C59FB78A3E}" sibTransId="{713C11EB-BC8C-4A88-A7E7-F891F08B66F2}"/>
    <dgm:cxn modelId="{7D85BD25-363D-41D5-BEF0-9E6DD6B654BE}" srcId="{C4880CCA-7E47-4CF6-B6DE-DA515E5619AE}" destId="{67738BB8-FA77-4227-B7E5-BF6E76EE89E0}" srcOrd="0" destOrd="0" parTransId="{2F9CA0E6-B517-4792-97A2-2F74ADA0FCD9}" sibTransId="{8DAD5738-B675-4590-A171-DFA77ED1C020}"/>
    <dgm:cxn modelId="{7CC08ED7-3DF3-4854-AC7D-FFCACCF6DA08}" srcId="{67738BB8-FA77-4227-B7E5-BF6E76EE89E0}" destId="{91C5409A-271F-455D-83CE-149F1DDFB430}" srcOrd="0" destOrd="0" parTransId="{D1D2DBB4-524A-48FB-A9D3-2A25CFFCCDFE}" sibTransId="{630B3E33-2BE9-4D94-AB0C-E0AF723155FF}"/>
    <dgm:cxn modelId="{7A240A07-4A1F-4124-96B1-45E201C972C0}" type="presOf" srcId="{0A7B937E-6C10-462F-9A16-0A4D2FA3B0AB}" destId="{E5DE9E5F-A7E9-4043-8CE3-BF2F6FAAC26B}" srcOrd="0" destOrd="0" presId="urn:microsoft.com/office/officeart/2005/8/layout/hList2"/>
    <dgm:cxn modelId="{03E8ED3F-206E-4B79-8492-92BAC75C22A3}" type="presOf" srcId="{AB7F1300-7555-47C4-B761-2614F8CB6357}" destId="{42EDEFB5-A432-4579-A045-7E9CA7F49CC1}" srcOrd="0" destOrd="0" presId="urn:microsoft.com/office/officeart/2005/8/layout/hList2"/>
    <dgm:cxn modelId="{96C1461E-540E-4B2D-92BA-A566840EFC13}" srcId="{C4880CCA-7E47-4CF6-B6DE-DA515E5619AE}" destId="{0A7B937E-6C10-462F-9A16-0A4D2FA3B0AB}" srcOrd="2" destOrd="0" parTransId="{FA4BCF5C-23C2-4FD6-810D-E609AAA972E2}" sibTransId="{3C71E4A3-D82B-422C-AACE-2F6278CA16EC}"/>
    <dgm:cxn modelId="{C0EC00B8-8069-4E3A-A122-FA0AEF3DD717}" type="presOf" srcId="{91C5409A-271F-455D-83CE-149F1DDFB430}" destId="{93EBB29B-5DB1-4697-AC3B-8F3BBB4CB806}" srcOrd="0" destOrd="0" presId="urn:microsoft.com/office/officeart/2005/8/layout/hList2"/>
    <dgm:cxn modelId="{F79B78CA-97D2-4569-B39D-6EEC36B79413}" type="presOf" srcId="{922EADA7-777C-40F8-8F81-6C0BCF5A36FA}" destId="{1795590F-3360-43EA-BA1D-93DBE047B5AB}" srcOrd="0" destOrd="0" presId="urn:microsoft.com/office/officeart/2005/8/layout/hList2"/>
    <dgm:cxn modelId="{99F989B7-AE74-4BBD-9A52-3F61050E5197}" type="presOf" srcId="{67738BB8-FA77-4227-B7E5-BF6E76EE89E0}" destId="{8E66A890-DF46-4A11-840C-A56988EB0A41}" srcOrd="0" destOrd="0" presId="urn:microsoft.com/office/officeart/2005/8/layout/hList2"/>
    <dgm:cxn modelId="{278E2A20-90AF-4A75-B087-3480E82E72E5}" srcId="{922EADA7-777C-40F8-8F81-6C0BCF5A36FA}" destId="{C87D076E-3321-4BA0-B868-056A0821C2E0}" srcOrd="0" destOrd="0" parTransId="{F1A13C99-567E-4EED-A76B-31374D4F1FDB}" sibTransId="{E491915B-50E1-4474-BE29-FC9A68555F1A}"/>
    <dgm:cxn modelId="{41505970-9803-4634-B20B-0232487FF0F3}" type="presOf" srcId="{C87D076E-3321-4BA0-B868-056A0821C2E0}" destId="{1A746FCD-9296-43FB-A700-A7523D514240}" srcOrd="0" destOrd="0" presId="urn:microsoft.com/office/officeart/2005/8/layout/hList2"/>
    <dgm:cxn modelId="{FD7B00C2-AF75-4001-8B7E-7DB44DA583FE}" srcId="{0A7B937E-6C10-462F-9A16-0A4D2FA3B0AB}" destId="{AB7F1300-7555-47C4-B761-2614F8CB6357}" srcOrd="0" destOrd="0" parTransId="{724FE09E-980C-4BAE-B234-FBD68E75BBFA}" sibTransId="{D4EA69B6-8C8D-492C-B404-52A0DAA18741}"/>
    <dgm:cxn modelId="{BB3F5010-A110-4D39-9847-EC39F6890A05}" type="presParOf" srcId="{3203CDF0-CF5C-4AC6-B96E-B890D9AE4C04}" destId="{31B39507-98B9-4AD1-AB9A-8666A41C7285}" srcOrd="0" destOrd="0" presId="urn:microsoft.com/office/officeart/2005/8/layout/hList2"/>
    <dgm:cxn modelId="{313CE211-3246-4AA3-B9DC-93F0B8755F09}" type="presParOf" srcId="{31B39507-98B9-4AD1-AB9A-8666A41C7285}" destId="{61BB647B-4999-4C53-A327-0523153ED8F9}" srcOrd="0" destOrd="0" presId="urn:microsoft.com/office/officeart/2005/8/layout/hList2"/>
    <dgm:cxn modelId="{68229326-2602-4A79-8477-4251A412E106}" type="presParOf" srcId="{31B39507-98B9-4AD1-AB9A-8666A41C7285}" destId="{93EBB29B-5DB1-4697-AC3B-8F3BBB4CB806}" srcOrd="1" destOrd="0" presId="urn:microsoft.com/office/officeart/2005/8/layout/hList2"/>
    <dgm:cxn modelId="{5CF50FDE-7C3B-47FB-82D8-C121FD3CB92B}" type="presParOf" srcId="{31B39507-98B9-4AD1-AB9A-8666A41C7285}" destId="{8E66A890-DF46-4A11-840C-A56988EB0A41}" srcOrd="2" destOrd="0" presId="urn:microsoft.com/office/officeart/2005/8/layout/hList2"/>
    <dgm:cxn modelId="{ECE7DCE6-6779-4887-AB81-D461EBB801E5}" type="presParOf" srcId="{3203CDF0-CF5C-4AC6-B96E-B890D9AE4C04}" destId="{5720D0B9-BBBA-402D-8E8D-9E3724422EDE}" srcOrd="1" destOrd="0" presId="urn:microsoft.com/office/officeart/2005/8/layout/hList2"/>
    <dgm:cxn modelId="{702E3984-BEEA-4551-87C0-45AFBCD4D426}" type="presParOf" srcId="{3203CDF0-CF5C-4AC6-B96E-B890D9AE4C04}" destId="{3550F4B2-C7D7-41FE-AC71-B09FB4121CEB}" srcOrd="2" destOrd="0" presId="urn:microsoft.com/office/officeart/2005/8/layout/hList2"/>
    <dgm:cxn modelId="{AC54D8FB-0DCB-4F02-ADC5-6BC579CC237C}" type="presParOf" srcId="{3550F4B2-C7D7-41FE-AC71-B09FB4121CEB}" destId="{352317F4-77ED-4B07-B1A5-BC1A174E44F7}" srcOrd="0" destOrd="0" presId="urn:microsoft.com/office/officeart/2005/8/layout/hList2"/>
    <dgm:cxn modelId="{BC7D861B-E1EE-4A7B-A6F6-355364FB544A}" type="presParOf" srcId="{3550F4B2-C7D7-41FE-AC71-B09FB4121CEB}" destId="{1A746FCD-9296-43FB-A700-A7523D514240}" srcOrd="1" destOrd="0" presId="urn:microsoft.com/office/officeart/2005/8/layout/hList2"/>
    <dgm:cxn modelId="{B6708857-86DE-4AE7-823F-000F00804C0D}" type="presParOf" srcId="{3550F4B2-C7D7-41FE-AC71-B09FB4121CEB}" destId="{1795590F-3360-43EA-BA1D-93DBE047B5AB}" srcOrd="2" destOrd="0" presId="urn:microsoft.com/office/officeart/2005/8/layout/hList2"/>
    <dgm:cxn modelId="{33280CBC-C03C-4723-A318-0C718E91167B}" type="presParOf" srcId="{3203CDF0-CF5C-4AC6-B96E-B890D9AE4C04}" destId="{4C6E0F62-ED2E-47FD-85F2-C91DE970A16F}" srcOrd="3" destOrd="0" presId="urn:microsoft.com/office/officeart/2005/8/layout/hList2"/>
    <dgm:cxn modelId="{99E2E25D-D77A-4074-BE78-D97F6F1E56FD}" type="presParOf" srcId="{3203CDF0-CF5C-4AC6-B96E-B890D9AE4C04}" destId="{C963D051-9B62-4E03-B6CE-F1B51621DCB1}" srcOrd="4" destOrd="0" presId="urn:microsoft.com/office/officeart/2005/8/layout/hList2"/>
    <dgm:cxn modelId="{D26DC74B-4B57-4A3E-89DA-A9278AD0BC07}" type="presParOf" srcId="{C963D051-9B62-4E03-B6CE-F1B51621DCB1}" destId="{8CB2147B-8AA0-43BF-87CF-274FF83BC876}" srcOrd="0" destOrd="0" presId="urn:microsoft.com/office/officeart/2005/8/layout/hList2"/>
    <dgm:cxn modelId="{65DF7C99-8FD6-4930-9D50-70393CCF6197}" type="presParOf" srcId="{C963D051-9B62-4E03-B6CE-F1B51621DCB1}" destId="{42EDEFB5-A432-4579-A045-7E9CA7F49CC1}" srcOrd="1" destOrd="0" presId="urn:microsoft.com/office/officeart/2005/8/layout/hList2"/>
    <dgm:cxn modelId="{19A9EB18-70E3-4158-8E18-9DF4A0277EE0}" type="presParOf" srcId="{C963D051-9B62-4E03-B6CE-F1B51621DCB1}" destId="{E5DE9E5F-A7E9-4043-8CE3-BF2F6FAAC26B}"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91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7026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938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588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403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071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161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935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2552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t>5/16/2018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5706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3288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5/16/2018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32863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Gradient_descen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en.wikipedia.org/wiki/Loss_func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kensho.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Projectional_radiography"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en.wikipedia.org/wiki/Bone_ag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eepmind.com/research/publications/mastering-game-go-deep-neural-networks-tree-search/"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ARTIFICIAL INTELLIGENCE &amp; MACHINE LEARNING</a:t>
            </a:r>
            <a:endParaRPr lang="en-US" dirty="0"/>
          </a:p>
        </p:txBody>
      </p:sp>
      <p:sp>
        <p:nvSpPr>
          <p:cNvPr id="3" name="Subtitle 2"/>
          <p:cNvSpPr>
            <a:spLocks noGrp="1"/>
          </p:cNvSpPr>
          <p:nvPr>
            <p:ph type="subTitle" idx="1"/>
          </p:nvPr>
        </p:nvSpPr>
        <p:spPr/>
        <p:txBody>
          <a:bodyPr/>
          <a:lstStyle/>
          <a:p>
            <a:r>
              <a:rPr lang="en-US" dirty="0" err="1" smtClean="0"/>
              <a:t>SQuAD</a:t>
            </a:r>
            <a:r>
              <a:rPr lang="en-US" dirty="0" smtClean="0"/>
              <a:t> CONNECT – 03/28/18</a:t>
            </a:r>
            <a:endParaRPr lang="en-US" dirty="0"/>
          </a:p>
        </p:txBody>
      </p:sp>
    </p:spTree>
    <p:extLst>
      <p:ext uri="{BB962C8B-B14F-4D97-AF65-F5344CB8AC3E}">
        <p14:creationId xmlns:p14="http://schemas.microsoft.com/office/powerpoint/2010/main" val="24040453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30580" y="-541866"/>
            <a:ext cx="10058400" cy="4023360"/>
          </a:xfrm>
        </p:spPr>
        <p:txBody>
          <a:bodyPr/>
          <a:lstStyle/>
          <a:p>
            <a:endParaRPr lang="en-US" dirty="0" smtClean="0"/>
          </a:p>
          <a:p>
            <a:endParaRPr lang="en-US" dirty="0"/>
          </a:p>
          <a:p>
            <a:pPr algn="ctr"/>
            <a:r>
              <a:rPr lang="en-US" sz="1800" dirty="0" smtClean="0"/>
              <a:t>Optimal predictor – The convergence point where constants do not change by any appreciable value</a:t>
            </a:r>
            <a:endParaRPr lang="en-US" sz="1800" dirty="0"/>
          </a:p>
        </p:txBody>
      </p:sp>
      <p:pic>
        <p:nvPicPr>
          <p:cNvPr id="4" name="Picture 3"/>
          <p:cNvPicPr>
            <a:picLocks noChangeAspect="1"/>
          </p:cNvPicPr>
          <p:nvPr/>
        </p:nvPicPr>
        <p:blipFill>
          <a:blip r:embed="rId2"/>
          <a:stretch>
            <a:fillRect/>
          </a:stretch>
        </p:blipFill>
        <p:spPr>
          <a:xfrm>
            <a:off x="2068830" y="919269"/>
            <a:ext cx="7581900" cy="5124450"/>
          </a:xfrm>
          <a:prstGeom prst="rect">
            <a:avLst/>
          </a:prstGeom>
        </p:spPr>
      </p:pic>
    </p:spTree>
    <p:extLst>
      <p:ext uri="{BB962C8B-B14F-4D97-AF65-F5344CB8AC3E}">
        <p14:creationId xmlns:p14="http://schemas.microsoft.com/office/powerpoint/2010/main" val="12609840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lstStyle/>
          <a:p>
            <a:r>
              <a:rPr lang="en-US" dirty="0"/>
              <a:t>Deep Learning is a </a:t>
            </a:r>
            <a:r>
              <a:rPr lang="en-US" b="1" dirty="0"/>
              <a:t>machine learning</a:t>
            </a:r>
            <a:r>
              <a:rPr lang="en-US" dirty="0"/>
              <a:t> method. </a:t>
            </a:r>
            <a:endParaRPr lang="en-US" dirty="0" smtClean="0"/>
          </a:p>
          <a:p>
            <a:endParaRPr lang="en-US" dirty="0"/>
          </a:p>
          <a:p>
            <a:r>
              <a:rPr lang="en-US" dirty="0" smtClean="0"/>
              <a:t>It </a:t>
            </a:r>
            <a:r>
              <a:rPr lang="en-US" dirty="0"/>
              <a:t>allows us to train an AI to predict outputs, given a set of inputs. </a:t>
            </a:r>
            <a:endParaRPr lang="en-US" dirty="0" smtClean="0"/>
          </a:p>
          <a:p>
            <a:endParaRPr lang="en-US" dirty="0"/>
          </a:p>
          <a:p>
            <a:r>
              <a:rPr lang="en-US" dirty="0" smtClean="0"/>
              <a:t>Both </a:t>
            </a:r>
            <a:r>
              <a:rPr lang="en-US" dirty="0"/>
              <a:t>supervised and unsupervised learning can be used to train the AI.</a:t>
            </a:r>
          </a:p>
        </p:txBody>
      </p:sp>
    </p:spTree>
    <p:extLst>
      <p:ext uri="{BB962C8B-B14F-4D97-AF65-F5344CB8AC3E}">
        <p14:creationId xmlns:p14="http://schemas.microsoft.com/office/powerpoint/2010/main" val="12165066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ttps://cdn-images-1.medium.com/max/1600/1*LaEgAU-vdsR_pClMcgbik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342" y="2009563"/>
            <a:ext cx="7534275" cy="369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504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a:t>We will learn how deep learning works by building an hypothetical </a:t>
            </a:r>
            <a:r>
              <a:rPr lang="en-US" b="1" dirty="0"/>
              <a:t>airplane ticket price estimation</a:t>
            </a:r>
            <a:r>
              <a:rPr lang="en-US" dirty="0"/>
              <a:t> service. </a:t>
            </a:r>
            <a:endParaRPr lang="en-US" dirty="0" smtClean="0"/>
          </a:p>
          <a:p>
            <a:r>
              <a:rPr lang="en-US" dirty="0" smtClean="0"/>
              <a:t>We </a:t>
            </a:r>
            <a:r>
              <a:rPr lang="en-US" dirty="0"/>
              <a:t>will train it using a supervised learning method.</a:t>
            </a:r>
          </a:p>
          <a:p>
            <a:r>
              <a:rPr lang="en-US" dirty="0"/>
              <a:t>We want our airplane ticket price estimator to predict the price using the following inputs (we are excluding return tickets for simplicity):</a:t>
            </a:r>
          </a:p>
          <a:p>
            <a:pPr marL="457200" indent="-457200">
              <a:buFont typeface="+mj-lt"/>
              <a:buAutoNum type="arabicPeriod"/>
            </a:pPr>
            <a:r>
              <a:rPr lang="en-US" dirty="0"/>
              <a:t>Origin Airport</a:t>
            </a:r>
          </a:p>
          <a:p>
            <a:pPr marL="457200" indent="-457200">
              <a:buFont typeface="+mj-lt"/>
              <a:buAutoNum type="arabicPeriod"/>
            </a:pPr>
            <a:r>
              <a:rPr lang="en-US" dirty="0"/>
              <a:t>Destination Airport</a:t>
            </a:r>
          </a:p>
          <a:p>
            <a:pPr marL="457200" indent="-457200">
              <a:buFont typeface="+mj-lt"/>
              <a:buAutoNum type="arabicPeriod"/>
            </a:pPr>
            <a:r>
              <a:rPr lang="en-US" dirty="0"/>
              <a:t>Departure Date</a:t>
            </a:r>
          </a:p>
          <a:p>
            <a:pPr marL="457200" indent="-457200">
              <a:buFont typeface="+mj-lt"/>
              <a:buAutoNum type="arabicPeriod"/>
            </a:pPr>
            <a:r>
              <a:rPr lang="en-US" dirty="0"/>
              <a:t>Airline</a:t>
            </a:r>
          </a:p>
          <a:p>
            <a:endParaRPr lang="en-US" dirty="0"/>
          </a:p>
        </p:txBody>
      </p:sp>
    </p:spTree>
    <p:extLst>
      <p:ext uri="{BB962C8B-B14F-4D97-AF65-F5344CB8AC3E}">
        <p14:creationId xmlns:p14="http://schemas.microsoft.com/office/powerpoint/2010/main" val="26693892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Layers of Neural Networks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a:t>The </a:t>
            </a:r>
            <a:r>
              <a:rPr lang="en-US" b="1" dirty="0"/>
              <a:t>input layer</a:t>
            </a:r>
            <a:r>
              <a:rPr lang="en-US" dirty="0"/>
              <a:t> receives input data. In our case, we have four neurons in the input layer: Origin Airport, Destination Airport, Departure Date, and Airline. The input layer passes the inputs to the first hidden layer.</a:t>
            </a:r>
          </a:p>
          <a:p>
            <a:pPr marL="457200" indent="-457200">
              <a:buFont typeface="+mj-lt"/>
              <a:buAutoNum type="arabicPeriod"/>
            </a:pPr>
            <a:r>
              <a:rPr lang="en-US" dirty="0"/>
              <a:t>The </a:t>
            </a:r>
            <a:r>
              <a:rPr lang="en-US" b="1" dirty="0"/>
              <a:t>hidden layers</a:t>
            </a:r>
            <a:r>
              <a:rPr lang="en-US" dirty="0"/>
              <a:t> perform mathematical computations on our inputs. One of the challenges in creating neural networks is deciding the number of hidden layers, as well as the number of neurons for each layer.</a:t>
            </a:r>
          </a:p>
          <a:p>
            <a:pPr marL="457200" indent="-457200">
              <a:buFont typeface="+mj-lt"/>
              <a:buAutoNum type="arabicPeriod"/>
            </a:pPr>
            <a:r>
              <a:rPr lang="en-US" dirty="0"/>
              <a:t>The “</a:t>
            </a:r>
            <a:r>
              <a:rPr lang="en-US" b="1" dirty="0"/>
              <a:t>Deep</a:t>
            </a:r>
            <a:r>
              <a:rPr lang="en-US" dirty="0"/>
              <a:t>” in Deep Learning refers to having </a:t>
            </a:r>
            <a:r>
              <a:rPr lang="en-US" b="1" dirty="0"/>
              <a:t>more than one</a:t>
            </a:r>
            <a:r>
              <a:rPr lang="en-US" dirty="0"/>
              <a:t> hidden layer.</a:t>
            </a:r>
          </a:p>
          <a:p>
            <a:pPr marL="457200" indent="-457200">
              <a:buFont typeface="+mj-lt"/>
              <a:buAutoNum type="arabicPeriod"/>
            </a:pPr>
            <a:r>
              <a:rPr lang="en-US" dirty="0"/>
              <a:t>The </a:t>
            </a:r>
            <a:r>
              <a:rPr lang="en-US" b="1" dirty="0"/>
              <a:t>output layer</a:t>
            </a:r>
            <a:r>
              <a:rPr lang="en-US" dirty="0"/>
              <a:t> returns the output data. In our case, it gives us the price prediction.</a:t>
            </a:r>
          </a:p>
          <a:p>
            <a:pPr marL="457200" indent="-457200">
              <a:buFont typeface="+mj-lt"/>
              <a:buAutoNum type="arabicPeriod"/>
            </a:pPr>
            <a:endParaRPr lang="en-US" dirty="0"/>
          </a:p>
        </p:txBody>
      </p:sp>
    </p:spTree>
    <p:extLst>
      <p:ext uri="{BB962C8B-B14F-4D97-AF65-F5344CB8AC3E}">
        <p14:creationId xmlns:p14="http://schemas.microsoft.com/office/powerpoint/2010/main" val="38305387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Ticket Price Estimation Engine</a:t>
            </a:r>
            <a:endParaRPr lang="en-US" dirty="0"/>
          </a:p>
        </p:txBody>
      </p:sp>
      <p:sp>
        <p:nvSpPr>
          <p:cNvPr id="3" name="Content Placeholder 2"/>
          <p:cNvSpPr>
            <a:spLocks noGrp="1"/>
          </p:cNvSpPr>
          <p:nvPr>
            <p:ph idx="1"/>
          </p:nvPr>
        </p:nvSpPr>
        <p:spPr/>
        <p:txBody>
          <a:bodyPr/>
          <a:lstStyle/>
          <a:p>
            <a:endParaRPr lang="en-US"/>
          </a:p>
        </p:txBody>
      </p:sp>
      <p:pic>
        <p:nvPicPr>
          <p:cNvPr id="4098" name="Picture 2" descr="https://cdn-images-1.medium.com/max/1600/1*6PjhO0kPciY_f5XbghnZs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805" y="1845734"/>
            <a:ext cx="8449056"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912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Weights and Neurons</a:t>
            </a:r>
            <a:endParaRPr lang="en-US" dirty="0"/>
          </a:p>
        </p:txBody>
      </p:sp>
      <p:sp>
        <p:nvSpPr>
          <p:cNvPr id="3" name="Content Placeholder 2"/>
          <p:cNvSpPr>
            <a:spLocks noGrp="1"/>
          </p:cNvSpPr>
          <p:nvPr>
            <p:ph idx="1"/>
          </p:nvPr>
        </p:nvSpPr>
        <p:spPr/>
        <p:txBody>
          <a:bodyPr/>
          <a:lstStyle/>
          <a:p>
            <a:r>
              <a:rPr lang="en-US" dirty="0"/>
              <a:t>Each connection between neurons is associated with a </a:t>
            </a:r>
            <a:r>
              <a:rPr lang="en-US" b="1" dirty="0"/>
              <a:t>weight</a:t>
            </a:r>
            <a:r>
              <a:rPr lang="en-US" dirty="0"/>
              <a:t>. This weight dictates the importance of the input value.</a:t>
            </a:r>
          </a:p>
        </p:txBody>
      </p:sp>
      <p:pic>
        <p:nvPicPr>
          <p:cNvPr id="5122" name="Picture 2" descr="https://cdn-images-1.medium.com/max/1600/1*_kudSKDXEScysTpYYowqF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4075" y="2678218"/>
            <a:ext cx="506730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8396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the Neural Network</a:t>
            </a:r>
            <a:endParaRPr lang="en-US" dirty="0"/>
          </a:p>
        </p:txBody>
      </p:sp>
      <p:sp>
        <p:nvSpPr>
          <p:cNvPr id="3" name="Content Placeholder 2"/>
          <p:cNvSpPr>
            <a:spLocks noGrp="1"/>
          </p:cNvSpPr>
          <p:nvPr>
            <p:ph idx="1"/>
          </p:nvPr>
        </p:nvSpPr>
        <p:spPr/>
        <p:txBody>
          <a:bodyPr/>
          <a:lstStyle/>
          <a:p>
            <a:r>
              <a:rPr lang="en-US" dirty="0"/>
              <a:t>Training the AI is the hardest part of Deep Learning. Why?</a:t>
            </a:r>
          </a:p>
          <a:p>
            <a:pPr marL="457200" indent="-457200">
              <a:buFont typeface="+mj-lt"/>
              <a:buAutoNum type="arabicPeriod"/>
            </a:pPr>
            <a:r>
              <a:rPr lang="en-US" dirty="0"/>
              <a:t>You need a </a:t>
            </a:r>
            <a:r>
              <a:rPr lang="en-US" b="1" dirty="0"/>
              <a:t>large data set</a:t>
            </a:r>
            <a:r>
              <a:rPr lang="en-US" dirty="0"/>
              <a:t>.</a:t>
            </a:r>
          </a:p>
          <a:p>
            <a:pPr marL="457200" indent="-457200">
              <a:buFont typeface="+mj-lt"/>
              <a:buAutoNum type="arabicPeriod"/>
            </a:pPr>
            <a:r>
              <a:rPr lang="en-US" dirty="0"/>
              <a:t>You need a </a:t>
            </a:r>
            <a:r>
              <a:rPr lang="en-US" b="1" dirty="0"/>
              <a:t>large</a:t>
            </a:r>
            <a:r>
              <a:rPr lang="en-US" dirty="0"/>
              <a:t> amount of </a:t>
            </a:r>
            <a:r>
              <a:rPr lang="en-US" b="1" dirty="0"/>
              <a:t>computational power</a:t>
            </a:r>
            <a:r>
              <a:rPr lang="en-US" dirty="0"/>
              <a:t>.</a:t>
            </a:r>
          </a:p>
          <a:p>
            <a:endParaRPr lang="en-US" dirty="0"/>
          </a:p>
        </p:txBody>
      </p:sp>
    </p:spTree>
    <p:extLst>
      <p:ext uri="{BB962C8B-B14F-4D97-AF65-F5344CB8AC3E}">
        <p14:creationId xmlns:p14="http://schemas.microsoft.com/office/powerpoint/2010/main" val="3122823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Gradient </a:t>
            </a:r>
            <a:r>
              <a:rPr lang="en-US" dirty="0" smtClean="0">
                <a:hlinkClick r:id="rId2"/>
              </a:rPr>
              <a:t>Descent</a:t>
            </a:r>
            <a:endParaRPr lang="en-US" dirty="0"/>
          </a:p>
        </p:txBody>
      </p:sp>
      <p:sp>
        <p:nvSpPr>
          <p:cNvPr id="3" name="Content Placeholder 2"/>
          <p:cNvSpPr>
            <a:spLocks noGrp="1"/>
          </p:cNvSpPr>
          <p:nvPr>
            <p:ph idx="1"/>
          </p:nvPr>
        </p:nvSpPr>
        <p:spPr/>
        <p:txBody>
          <a:bodyPr/>
          <a:lstStyle/>
          <a:p>
            <a:r>
              <a:rPr lang="en-US" dirty="0"/>
              <a:t>It works by </a:t>
            </a:r>
            <a:r>
              <a:rPr lang="en-US" b="1" dirty="0"/>
              <a:t>changing the weights</a:t>
            </a:r>
            <a:r>
              <a:rPr lang="en-US" dirty="0"/>
              <a:t> in small increments </a:t>
            </a:r>
            <a:r>
              <a:rPr lang="en-US" b="1" dirty="0"/>
              <a:t>after each data set iteration</a:t>
            </a:r>
            <a:r>
              <a:rPr lang="en-US" dirty="0"/>
              <a:t>. By computing the derivative (or gradient) of the cost function at a certain set of weight, we’re able to see in which direction the minimum is</a:t>
            </a:r>
          </a:p>
        </p:txBody>
      </p:sp>
      <p:pic>
        <p:nvPicPr>
          <p:cNvPr id="6146" name="Picture 2" descr="https://cdn-images-1.medium.com/max/1600/1*HrFZV7pKPcc5dzLaWvngt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403" y="2903018"/>
            <a:ext cx="5673725" cy="307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894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Once </a:t>
            </a:r>
            <a:r>
              <a:rPr lang="en-US" dirty="0"/>
              <a:t>we go through the whole data set, we can create a function that shows us how wrong the AI’s outputs were from the real outputs. </a:t>
            </a:r>
            <a:endParaRPr lang="en-US" dirty="0" smtClean="0"/>
          </a:p>
          <a:p>
            <a:r>
              <a:rPr lang="en-US" dirty="0" smtClean="0"/>
              <a:t>This </a:t>
            </a:r>
            <a:r>
              <a:rPr lang="en-US" dirty="0"/>
              <a:t>function is called the </a:t>
            </a:r>
            <a:r>
              <a:rPr lang="en-US" dirty="0">
                <a:hlinkClick r:id="rId2"/>
              </a:rPr>
              <a:t>Cost Function</a:t>
            </a:r>
            <a:r>
              <a:rPr lang="en-US" dirty="0"/>
              <a:t>.</a:t>
            </a:r>
          </a:p>
        </p:txBody>
      </p:sp>
    </p:spTree>
    <p:extLst>
      <p:ext uri="{BB962C8B-B14F-4D97-AF65-F5344CB8AC3E}">
        <p14:creationId xmlns:p14="http://schemas.microsoft.com/office/powerpoint/2010/main" val="115462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ETP – A definition of ML</a:t>
            </a:r>
            <a:endParaRPr lang="en-US" dirty="0"/>
          </a:p>
        </p:txBody>
      </p:sp>
      <p:sp>
        <p:nvSpPr>
          <p:cNvPr id="3" name="Content Placeholder 2"/>
          <p:cNvSpPr>
            <a:spLocks noGrp="1"/>
          </p:cNvSpPr>
          <p:nvPr>
            <p:ph idx="1"/>
          </p:nvPr>
        </p:nvSpPr>
        <p:spPr/>
        <p:txBody>
          <a:bodyPr/>
          <a:lstStyle/>
          <a:p>
            <a:endParaRPr lang="en-US" i="1" dirty="0" smtClean="0"/>
          </a:p>
          <a:p>
            <a:endParaRPr lang="en-US" i="1" dirty="0"/>
          </a:p>
          <a:p>
            <a:r>
              <a:rPr lang="en-US" i="1" dirty="0" smtClean="0"/>
              <a:t>“</a:t>
            </a:r>
            <a:r>
              <a:rPr lang="en-US" i="1" dirty="0"/>
              <a:t>A computer program is said to learn from experience E with respect to some task T and some performance measure P, if its performance on T, as measured by P, improves with experience E.” </a:t>
            </a:r>
            <a:r>
              <a:rPr lang="en-US" i="1" dirty="0" smtClean="0"/>
              <a:t>–</a:t>
            </a:r>
          </a:p>
          <a:p>
            <a:r>
              <a:rPr lang="en-US" i="1" dirty="0" smtClean="0"/>
              <a:t>- </a:t>
            </a:r>
            <a:r>
              <a:rPr lang="en-US" i="1" dirty="0"/>
              <a:t>Tom Mitchell, Carnegie Mellon University</a:t>
            </a:r>
            <a:endParaRPr lang="en-US" dirty="0"/>
          </a:p>
        </p:txBody>
      </p:sp>
    </p:spTree>
    <p:extLst>
      <p:ext uri="{BB962C8B-B14F-4D97-AF65-F5344CB8AC3E}">
        <p14:creationId xmlns:p14="http://schemas.microsoft.com/office/powerpoint/2010/main" val="13140753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After multiple iterations through the data set, the most optimal price prediction model can be created</a:t>
            </a:r>
            <a:endParaRPr lang="en-US" sz="3200" dirty="0"/>
          </a:p>
        </p:txBody>
      </p:sp>
      <p:sp>
        <p:nvSpPr>
          <p:cNvPr id="3" name="Content Placeholder 2"/>
          <p:cNvSpPr>
            <a:spLocks noGrp="1"/>
          </p:cNvSpPr>
          <p:nvPr>
            <p:ph idx="1"/>
          </p:nvPr>
        </p:nvSpPr>
        <p:spPr/>
        <p:txBody>
          <a:bodyPr/>
          <a:lstStyle/>
          <a:p>
            <a:endParaRPr lang="en-US"/>
          </a:p>
        </p:txBody>
      </p:sp>
      <p:pic>
        <p:nvPicPr>
          <p:cNvPr id="4098" name="Picture 2" descr="https://cdn-images-1.medium.com/max/1600/1*6PjhO0kPciY_f5XbghnZs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805" y="1845734"/>
            <a:ext cx="8449056"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652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vs AI</a:t>
            </a:r>
            <a:endParaRPr lang="en-US" dirty="0"/>
          </a:p>
        </p:txBody>
      </p:sp>
      <p:sp>
        <p:nvSpPr>
          <p:cNvPr id="3" name="Content Placeholder 2"/>
          <p:cNvSpPr>
            <a:spLocks noGrp="1"/>
          </p:cNvSpPr>
          <p:nvPr>
            <p:ph idx="1"/>
          </p:nvPr>
        </p:nvSpPr>
        <p:spPr/>
        <p:txBody>
          <a:bodyPr/>
          <a:lstStyle/>
          <a:p>
            <a:endParaRPr lang="en-US"/>
          </a:p>
        </p:txBody>
      </p:sp>
      <p:pic>
        <p:nvPicPr>
          <p:cNvPr id="14338" name="Picture 2" descr="https://s3.amazonaws.com/assets.datacamp.com/blog_assets/Keras+Python+Tutorial/content_content_neur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735" y="2176698"/>
            <a:ext cx="9838630" cy="30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792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 of programming languages for artificial </a:t>
            </a:r>
            <a:r>
              <a:rPr lang="en-US" dirty="0" smtClean="0"/>
              <a:t>intelligence</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AIML</a:t>
            </a:r>
          </a:p>
          <a:p>
            <a:pPr marL="457200" indent="-457200">
              <a:buFont typeface="+mj-lt"/>
              <a:buAutoNum type="arabicPeriod"/>
            </a:pPr>
            <a:r>
              <a:rPr lang="en-US" dirty="0" smtClean="0"/>
              <a:t>IPL</a:t>
            </a:r>
          </a:p>
          <a:p>
            <a:pPr marL="457200" indent="-457200">
              <a:buFont typeface="+mj-lt"/>
              <a:buAutoNum type="arabicPeriod"/>
            </a:pPr>
            <a:r>
              <a:rPr lang="en-US" dirty="0" smtClean="0"/>
              <a:t>LISP</a:t>
            </a:r>
          </a:p>
          <a:p>
            <a:pPr marL="457200" indent="-457200">
              <a:buFont typeface="+mj-lt"/>
              <a:buAutoNum type="arabicPeriod"/>
            </a:pPr>
            <a:r>
              <a:rPr lang="en-US" dirty="0" smtClean="0"/>
              <a:t>SMALLTALK</a:t>
            </a:r>
          </a:p>
          <a:p>
            <a:pPr marL="457200" indent="-457200">
              <a:buFont typeface="+mj-lt"/>
              <a:buAutoNum type="arabicPeriod"/>
            </a:pPr>
            <a:r>
              <a:rPr lang="en-US" dirty="0" smtClean="0"/>
              <a:t>PROLOG</a:t>
            </a:r>
          </a:p>
          <a:p>
            <a:pPr marL="457200" indent="-457200">
              <a:buFont typeface="+mj-lt"/>
              <a:buAutoNum type="arabicPeriod"/>
            </a:pPr>
            <a:r>
              <a:rPr lang="en-US" dirty="0" smtClean="0"/>
              <a:t>STRIPS</a:t>
            </a:r>
          </a:p>
          <a:p>
            <a:pPr marL="457200" indent="-457200">
              <a:buFont typeface="+mj-lt"/>
              <a:buAutoNum type="arabicPeriod"/>
            </a:pPr>
            <a:r>
              <a:rPr lang="en-US" dirty="0" smtClean="0"/>
              <a:t>PLANNER</a:t>
            </a:r>
          </a:p>
          <a:p>
            <a:pPr marL="457200" indent="-457200">
              <a:buFont typeface="+mj-lt"/>
              <a:buAutoNum type="arabicPeriod"/>
            </a:pPr>
            <a:r>
              <a:rPr lang="en-US" dirty="0" smtClean="0"/>
              <a:t>R (KERAS/TENSORFLOW)</a:t>
            </a:r>
          </a:p>
          <a:p>
            <a:pPr marL="457200" indent="-457200">
              <a:buFont typeface="+mj-lt"/>
              <a:buAutoNum type="arabicPeriod"/>
            </a:pPr>
            <a:r>
              <a:rPr lang="en-US" dirty="0" smtClean="0"/>
              <a:t>PYTHON</a:t>
            </a:r>
            <a:endParaRPr lang="en-US" dirty="0"/>
          </a:p>
        </p:txBody>
      </p:sp>
    </p:spTree>
    <p:extLst>
      <p:ext uri="{BB962C8B-B14F-4D97-AF65-F5344CB8AC3E}">
        <p14:creationId xmlns:p14="http://schemas.microsoft.com/office/powerpoint/2010/main" val="38292719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Deep Learning</a:t>
            </a:r>
            <a:endParaRPr lang="en-US" dirty="0"/>
          </a:p>
        </p:txBody>
      </p:sp>
      <p:sp>
        <p:nvSpPr>
          <p:cNvPr id="3" name="Content Placeholder 2"/>
          <p:cNvSpPr>
            <a:spLocks noGrp="1"/>
          </p:cNvSpPr>
          <p:nvPr>
            <p:ph idx="1"/>
          </p:nvPr>
        </p:nvSpPr>
        <p:spPr/>
        <p:txBody>
          <a:bodyPr/>
          <a:lstStyle/>
          <a:p>
            <a:r>
              <a:rPr lang="en-US" b="1" dirty="0"/>
              <a:t>Automatic Colorization of Black and White Images</a:t>
            </a:r>
          </a:p>
          <a:p>
            <a:endParaRPr lang="en-US" dirty="0"/>
          </a:p>
        </p:txBody>
      </p:sp>
      <p:pic>
        <p:nvPicPr>
          <p:cNvPr id="11266" name="Picture 2" descr="Colorization of Black and White Photograp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722" y="2219076"/>
            <a:ext cx="5819943" cy="4025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3534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Deep Learning</a:t>
            </a:r>
            <a:endParaRPr lang="en-US" dirty="0"/>
          </a:p>
        </p:txBody>
      </p:sp>
      <p:sp>
        <p:nvSpPr>
          <p:cNvPr id="3" name="Content Placeholder 2"/>
          <p:cNvSpPr>
            <a:spLocks noGrp="1"/>
          </p:cNvSpPr>
          <p:nvPr>
            <p:ph idx="1"/>
          </p:nvPr>
        </p:nvSpPr>
        <p:spPr/>
        <p:txBody>
          <a:bodyPr/>
          <a:lstStyle/>
          <a:p>
            <a:pPr fontAlgn="base"/>
            <a:r>
              <a:rPr lang="en-US" b="1" dirty="0"/>
              <a:t>Object Classification and Detection in Photographs</a:t>
            </a:r>
          </a:p>
        </p:txBody>
      </p:sp>
      <p:pic>
        <p:nvPicPr>
          <p:cNvPr id="12290" name="Picture 2" descr="Automatic Object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020" y="2472268"/>
            <a:ext cx="485775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8111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Deep Learning</a:t>
            </a:r>
            <a:endParaRPr lang="en-US" dirty="0"/>
          </a:p>
        </p:txBody>
      </p:sp>
      <p:sp>
        <p:nvSpPr>
          <p:cNvPr id="3" name="Content Placeholder 2"/>
          <p:cNvSpPr>
            <a:spLocks noGrp="1"/>
          </p:cNvSpPr>
          <p:nvPr>
            <p:ph idx="1"/>
          </p:nvPr>
        </p:nvSpPr>
        <p:spPr/>
        <p:txBody>
          <a:bodyPr/>
          <a:lstStyle/>
          <a:p>
            <a:pPr fontAlgn="base"/>
            <a:r>
              <a:rPr lang="en-US" b="1" dirty="0"/>
              <a:t>Automatic Image Caption Generation</a:t>
            </a:r>
          </a:p>
        </p:txBody>
      </p:sp>
      <p:pic>
        <p:nvPicPr>
          <p:cNvPr id="13314" name="Picture 2" descr="Automatic Image Caption Gene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379" y="2324030"/>
            <a:ext cx="5276009" cy="406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1667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AI Impacts Industries?</a:t>
            </a:r>
            <a:endParaRPr lang="en-US" dirty="0"/>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dirty="0"/>
              <a:t>Banks such as UBS and Deutsche Bank use an AI engine called </a:t>
            </a:r>
            <a:r>
              <a:rPr lang="en-US" dirty="0" err="1"/>
              <a:t>Sqreem</a:t>
            </a:r>
            <a:r>
              <a:rPr lang="en-US" dirty="0"/>
              <a:t> (Sequential Quantum Reduction and Extraction Model) which can mine data to develop consumer profiles and match them with the wealth management products they’d most likely </a:t>
            </a:r>
            <a:r>
              <a:rPr lang="en-US" dirty="0" smtClean="0"/>
              <a:t>want</a:t>
            </a:r>
          </a:p>
          <a:p>
            <a:pPr marL="457200" indent="-457200">
              <a:buFont typeface="+mj-lt"/>
              <a:buAutoNum type="arabicPeriod"/>
            </a:pPr>
            <a:r>
              <a:rPr lang="en-US" dirty="0"/>
              <a:t>Wallet.AI, an upcoming startup in San Francisco, builds agents that analyze data that a consumer would leave behind, from Smartphone check-ins to tweets, to inform the consumer about their spending behavior</a:t>
            </a:r>
            <a:endParaRPr lang="en-US" dirty="0" smtClean="0"/>
          </a:p>
          <a:p>
            <a:pPr marL="457200" indent="-457200">
              <a:buFont typeface="+mj-lt"/>
              <a:buAutoNum type="arabicPeriod"/>
            </a:pPr>
            <a:r>
              <a:rPr lang="en-US" dirty="0" smtClean="0"/>
              <a:t>Goldman </a:t>
            </a:r>
            <a:r>
              <a:rPr lang="en-US" dirty="0"/>
              <a:t>Sachs uses </a:t>
            </a:r>
            <a:r>
              <a:rPr lang="en-US" dirty="0" err="1">
                <a:hlinkClick r:id="rId2"/>
              </a:rPr>
              <a:t>Kensho</a:t>
            </a:r>
            <a:r>
              <a:rPr lang="en-US" dirty="0"/>
              <a:t>, a market analytics platform that combines statistical computing with big data and natural language processing. Its machine learning systems mine through hoards of data on the web and assess correlations between world events and their impact on asset </a:t>
            </a:r>
            <a:r>
              <a:rPr lang="en-US" dirty="0" smtClean="0"/>
              <a:t>prices</a:t>
            </a:r>
          </a:p>
          <a:p>
            <a:pPr marL="457200" indent="-457200">
              <a:buFont typeface="+mj-lt"/>
              <a:buAutoNum type="arabicPeriod"/>
            </a:pPr>
            <a:r>
              <a:rPr lang="en-US" dirty="0" smtClean="0"/>
              <a:t>Underwriting - An </a:t>
            </a:r>
            <a:r>
              <a:rPr lang="en-US" dirty="0"/>
              <a:t>online lender, Upstart, analyze vast amounts of consumer data and utilizes machine learning algorithms to develop credit risk models that predict a consumer’s likelihood of default</a:t>
            </a:r>
          </a:p>
        </p:txBody>
      </p:sp>
    </p:spTree>
    <p:extLst>
      <p:ext uri="{BB962C8B-B14F-4D97-AF65-F5344CB8AC3E}">
        <p14:creationId xmlns:p14="http://schemas.microsoft.com/office/powerpoint/2010/main" val="16687219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Medicine and AI</a:t>
            </a:r>
            <a:endParaRPr lang="en-US" dirty="0"/>
          </a:p>
        </p:txBody>
      </p:sp>
      <p:sp>
        <p:nvSpPr>
          <p:cNvPr id="3" name="Content Placeholder 2"/>
          <p:cNvSpPr>
            <a:spLocks noGrp="1"/>
          </p:cNvSpPr>
          <p:nvPr>
            <p:ph idx="1"/>
          </p:nvPr>
        </p:nvSpPr>
        <p:spPr>
          <a:xfrm>
            <a:off x="1097280" y="1737360"/>
            <a:ext cx="10058400" cy="4023360"/>
          </a:xfrm>
        </p:spPr>
        <p:txBody>
          <a:bodyPr>
            <a:noAutofit/>
          </a:bodyPr>
          <a:lstStyle/>
          <a:p>
            <a:pPr marL="342900" indent="-342900">
              <a:buFont typeface="+mj-lt"/>
              <a:buAutoNum type="arabicPeriod"/>
            </a:pPr>
            <a:r>
              <a:rPr lang="en-US" sz="1600" dirty="0" smtClean="0"/>
              <a:t>Computer-aided </a:t>
            </a:r>
            <a:r>
              <a:rPr lang="en-US" sz="1600" dirty="0"/>
              <a:t>interpretation of medical images. </a:t>
            </a:r>
            <a:r>
              <a:rPr lang="en-US" sz="1600" dirty="0" smtClean="0"/>
              <a:t>Such </a:t>
            </a:r>
            <a:r>
              <a:rPr lang="en-US" sz="1600" dirty="0"/>
              <a:t>systems help scan digital images, e.g. from computed tomography, for typical appearances and to highlight conspicuous sections, such as possible diseases. A typical application is the detection of a tumor.</a:t>
            </a:r>
          </a:p>
          <a:p>
            <a:pPr marL="342900" indent="-342900">
              <a:buFont typeface="+mj-lt"/>
              <a:buAutoNum type="arabicPeriod"/>
            </a:pPr>
            <a:r>
              <a:rPr lang="en-US" sz="1600" dirty="0"/>
              <a:t>Heart sound </a:t>
            </a:r>
            <a:r>
              <a:rPr lang="en-US" sz="1600" dirty="0" smtClean="0"/>
              <a:t>analysis</a:t>
            </a:r>
            <a:endParaRPr lang="en-US" sz="1600" dirty="0"/>
          </a:p>
          <a:p>
            <a:pPr marL="342900" indent="-342900">
              <a:buFont typeface="+mj-lt"/>
              <a:buAutoNum type="arabicPeriod"/>
            </a:pPr>
            <a:r>
              <a:rPr lang="en-US" sz="1600" dirty="0"/>
              <a:t>Companion robots for the care of the </a:t>
            </a:r>
            <a:r>
              <a:rPr lang="en-US" sz="1600" dirty="0" smtClean="0"/>
              <a:t>elderly</a:t>
            </a:r>
            <a:endParaRPr lang="en-US" sz="1600" dirty="0"/>
          </a:p>
          <a:p>
            <a:pPr marL="342900" indent="-342900">
              <a:buFont typeface="+mj-lt"/>
              <a:buAutoNum type="arabicPeriod"/>
            </a:pPr>
            <a:r>
              <a:rPr lang="en-US" sz="1600" dirty="0"/>
              <a:t>Mining medical records to provide more useful information.</a:t>
            </a:r>
          </a:p>
          <a:p>
            <a:pPr marL="342900" indent="-342900">
              <a:buFont typeface="+mj-lt"/>
              <a:buAutoNum type="arabicPeriod"/>
            </a:pPr>
            <a:r>
              <a:rPr lang="en-US" sz="1600" dirty="0"/>
              <a:t>Design treatment plans.</a:t>
            </a:r>
          </a:p>
          <a:p>
            <a:pPr marL="342900" indent="-342900">
              <a:buFont typeface="+mj-lt"/>
              <a:buAutoNum type="arabicPeriod"/>
            </a:pPr>
            <a:r>
              <a:rPr lang="en-US" sz="1600" dirty="0"/>
              <a:t>Assist in repetitive jobs including medication management.</a:t>
            </a:r>
          </a:p>
          <a:p>
            <a:pPr marL="342900" indent="-342900">
              <a:buFont typeface="+mj-lt"/>
              <a:buAutoNum type="arabicPeriod"/>
            </a:pPr>
            <a:r>
              <a:rPr lang="en-US" sz="1600" dirty="0"/>
              <a:t>Provide consultations.</a:t>
            </a:r>
          </a:p>
          <a:p>
            <a:pPr marL="342900" indent="-342900">
              <a:buFont typeface="+mj-lt"/>
              <a:buAutoNum type="arabicPeriod"/>
            </a:pPr>
            <a:r>
              <a:rPr lang="en-US" sz="1600" dirty="0"/>
              <a:t>Drug </a:t>
            </a:r>
            <a:r>
              <a:rPr lang="en-US" sz="1600" dirty="0" smtClean="0"/>
              <a:t>creation</a:t>
            </a:r>
            <a:endParaRPr lang="en-US" sz="1600" dirty="0"/>
          </a:p>
          <a:p>
            <a:pPr marL="342900" indent="-342900">
              <a:buFont typeface="+mj-lt"/>
              <a:buAutoNum type="arabicPeriod"/>
            </a:pPr>
            <a:r>
              <a:rPr lang="en-US" sz="1600" dirty="0"/>
              <a:t>Using avatars in place of patients for clinical </a:t>
            </a:r>
            <a:r>
              <a:rPr lang="en-US" sz="1600" dirty="0" smtClean="0"/>
              <a:t>training</a:t>
            </a:r>
            <a:endParaRPr lang="en-US" sz="1600" dirty="0"/>
          </a:p>
          <a:p>
            <a:pPr marL="342900" indent="-342900">
              <a:buFont typeface="+mj-lt"/>
              <a:buAutoNum type="arabicPeriod"/>
            </a:pPr>
            <a:r>
              <a:rPr lang="en-US" sz="1600" dirty="0"/>
              <a:t>Predict the likelihood of death from surgical procedures</a:t>
            </a:r>
          </a:p>
          <a:p>
            <a:pPr marL="342900" indent="-342900">
              <a:buFont typeface="+mj-lt"/>
              <a:buAutoNum type="arabicPeriod"/>
            </a:pPr>
            <a:r>
              <a:rPr lang="en-US" sz="1600" dirty="0"/>
              <a:t>Predict HIV progression</a:t>
            </a:r>
          </a:p>
        </p:txBody>
      </p:sp>
      <p:pic>
        <p:nvPicPr>
          <p:cNvPr id="7170" name="Picture 2" descr="https://upload.wikimedia.org/wikipedia/commons/thumb/5/5e/X-ray_of_a_hand_with_automatic_bone_age_calculation.jpg/220px-X-ray_of_a_hand_with_automatic_bone_age_calcul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662" y="1845734"/>
            <a:ext cx="2819854" cy="39477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915656" y="5825773"/>
            <a:ext cx="3974934" cy="276999"/>
          </a:xfrm>
          <a:prstGeom prst="rect">
            <a:avLst/>
          </a:prstGeom>
        </p:spPr>
        <p:txBody>
          <a:bodyPr wrap="none">
            <a:spAutoFit/>
          </a:bodyPr>
          <a:lstStyle/>
          <a:p>
            <a:r>
              <a:rPr lang="en-US" sz="1200" dirty="0">
                <a:hlinkClick r:id="rId3" tooltip="Projectional radiography"/>
              </a:rPr>
              <a:t>X-ray</a:t>
            </a:r>
            <a:r>
              <a:rPr lang="en-US" sz="1200" dirty="0"/>
              <a:t> of a hand, with automatic calculation of </a:t>
            </a:r>
            <a:r>
              <a:rPr lang="en-US" sz="1200" dirty="0">
                <a:hlinkClick r:id="rId4" tooltip="Bone age"/>
              </a:rPr>
              <a:t>bone age</a:t>
            </a:r>
            <a:r>
              <a:rPr lang="en-US" sz="1200" dirty="0"/>
              <a:t> by AI</a:t>
            </a:r>
          </a:p>
        </p:txBody>
      </p:sp>
    </p:spTree>
    <p:extLst>
      <p:ext uri="{BB962C8B-B14F-4D97-AF65-F5344CB8AC3E}">
        <p14:creationId xmlns:p14="http://schemas.microsoft.com/office/powerpoint/2010/main" val="32936884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Automobiles and AI</a:t>
            </a:r>
            <a:endParaRPr lang="en-US" dirty="0"/>
          </a:p>
        </p:txBody>
      </p:sp>
      <p:pic>
        <p:nvPicPr>
          <p:cNvPr id="9218" name="Picture 2" descr="https://upload.wikimedia.org/wikipedia/commons/thumb/d/d3/Waymo_Chrysler_Pacifica_in_Los_Altos%2C_2017.jpg/220px-Waymo_Chrysler_Pacifica_in_Los_Altos%2C_2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1290" y="2001106"/>
            <a:ext cx="6072250" cy="328453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Waymo Logo.sv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7280" y="1870654"/>
            <a:ext cx="1148215" cy="9812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15907" y="3345386"/>
            <a:ext cx="6096000" cy="923330"/>
          </a:xfrm>
          <a:prstGeom prst="rect">
            <a:avLst/>
          </a:prstGeom>
        </p:spPr>
        <p:txBody>
          <a:bodyPr>
            <a:spAutoFit/>
          </a:bodyPr>
          <a:lstStyle/>
          <a:p>
            <a:r>
              <a:rPr lang="en-US" dirty="0" err="1"/>
              <a:t>Waymo</a:t>
            </a:r>
            <a:r>
              <a:rPr lang="en-US" dirty="0"/>
              <a:t> is an autonomous car development </a:t>
            </a:r>
            <a:endParaRPr lang="en-US" dirty="0" smtClean="0"/>
          </a:p>
          <a:p>
            <a:r>
              <a:rPr lang="en-US" dirty="0" smtClean="0"/>
              <a:t>company </a:t>
            </a:r>
            <a:r>
              <a:rPr lang="en-US" dirty="0"/>
              <a:t>and subsidiary of Google's parent company, </a:t>
            </a:r>
            <a:endParaRPr lang="en-US" dirty="0" smtClean="0"/>
          </a:p>
          <a:p>
            <a:r>
              <a:rPr lang="en-US" dirty="0" smtClean="0"/>
              <a:t>Alphabet </a:t>
            </a:r>
            <a:r>
              <a:rPr lang="en-US" dirty="0"/>
              <a:t>Inc.</a:t>
            </a:r>
          </a:p>
        </p:txBody>
      </p:sp>
    </p:spTree>
    <p:extLst>
      <p:ext uri="{BB962C8B-B14F-4D97-AF65-F5344CB8AC3E}">
        <p14:creationId xmlns:p14="http://schemas.microsoft.com/office/powerpoint/2010/main" val="3757046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Forre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851" y="-106815"/>
            <a:ext cx="5525358" cy="6808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1350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Learning</a:t>
            </a:r>
            <a:endParaRPr lang="en-US" dirty="0"/>
          </a:p>
        </p:txBody>
      </p:sp>
      <p:sp>
        <p:nvSpPr>
          <p:cNvPr id="3" name="Content Placeholder 2"/>
          <p:cNvSpPr>
            <a:spLocks noGrp="1"/>
          </p:cNvSpPr>
          <p:nvPr>
            <p:ph idx="1"/>
          </p:nvPr>
        </p:nvSpPr>
        <p:spPr/>
        <p:txBody>
          <a:bodyPr/>
          <a:lstStyle/>
          <a:p>
            <a:pPr fontAlgn="base"/>
            <a:r>
              <a:rPr lang="en-US" b="1" dirty="0"/>
              <a:t>Supervised machine learning:</a:t>
            </a:r>
            <a:r>
              <a:rPr lang="en-US" dirty="0"/>
              <a:t> The program is “trained” on a pre-defined set of “training examples”, which then facilitate its ability to reach an accurate conclusion when given new data.</a:t>
            </a:r>
          </a:p>
          <a:p>
            <a:pPr fontAlgn="base"/>
            <a:r>
              <a:rPr lang="en-US" b="1" dirty="0"/>
              <a:t>Unsupervised machine learning:</a:t>
            </a:r>
            <a:r>
              <a:rPr lang="en-US" dirty="0"/>
              <a:t> The program is given a bunch of data and must find patterns and relationships therein.</a:t>
            </a:r>
          </a:p>
          <a:p>
            <a:endParaRPr lang="en-US" dirty="0"/>
          </a:p>
        </p:txBody>
      </p:sp>
    </p:spTree>
    <p:extLst>
      <p:ext uri="{BB962C8B-B14F-4D97-AF65-F5344CB8AC3E}">
        <p14:creationId xmlns:p14="http://schemas.microsoft.com/office/powerpoint/2010/main" val="3190599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t>
            </a:r>
            <a:r>
              <a:rPr lang="en-US" dirty="0" smtClean="0"/>
              <a:t>– The Future</a:t>
            </a:r>
            <a:endParaRPr lang="en-US" dirty="0"/>
          </a:p>
        </p:txBody>
      </p:sp>
      <p:sp>
        <p:nvSpPr>
          <p:cNvPr id="3" name="Content Placeholder 2"/>
          <p:cNvSpPr>
            <a:spLocks noGrp="1"/>
          </p:cNvSpPr>
          <p:nvPr>
            <p:ph idx="1"/>
          </p:nvPr>
        </p:nvSpPr>
        <p:spPr/>
        <p:txBody>
          <a:bodyPr/>
          <a:lstStyle/>
          <a:p>
            <a:pPr algn="ctr"/>
            <a:r>
              <a:rPr lang="en-US" dirty="0" smtClean="0"/>
              <a:t>Very soon, AI systems will become less Artificial and more Intelligent</a:t>
            </a:r>
            <a:endParaRPr lang="en-US" dirty="0"/>
          </a:p>
        </p:txBody>
      </p:sp>
      <p:pic>
        <p:nvPicPr>
          <p:cNvPr id="4" name="Picture 3"/>
          <p:cNvPicPr>
            <a:picLocks noChangeAspect="1"/>
          </p:cNvPicPr>
          <p:nvPr/>
        </p:nvPicPr>
        <p:blipFill rotWithShape="1">
          <a:blip r:embed="rId2"/>
          <a:srcRect t="4790" b="5724"/>
          <a:stretch/>
        </p:blipFill>
        <p:spPr>
          <a:xfrm>
            <a:off x="3409950" y="2495550"/>
            <a:ext cx="4819650" cy="2695575"/>
          </a:xfrm>
          <a:prstGeom prst="rect">
            <a:avLst/>
          </a:prstGeom>
        </p:spPr>
      </p:pic>
    </p:spTree>
    <p:extLst>
      <p:ext uri="{BB962C8B-B14F-4D97-AF65-F5344CB8AC3E}">
        <p14:creationId xmlns:p14="http://schemas.microsoft.com/office/powerpoint/2010/main" val="14363413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04823" y="-725379"/>
            <a:ext cx="10058400" cy="1450757"/>
          </a:xfrm>
        </p:spPr>
        <p:txBody>
          <a:bodyPr/>
          <a:lstStyle/>
          <a:p>
            <a:r>
              <a:rPr lang="en-US" dirty="0" smtClean="0">
                <a:solidFill>
                  <a:schemeClr val="bg1"/>
                </a:solidFill>
              </a:rPr>
              <a:t>JARVIS</a:t>
            </a:r>
            <a:endParaRPr lang="en-US"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5761882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45459" y="203577"/>
            <a:ext cx="10402645" cy="5493395"/>
          </a:xfrm>
          <a:prstGeom prst="rect">
            <a:avLst/>
          </a:prstGeom>
        </p:spPr>
      </p:pic>
      <p:pic>
        <p:nvPicPr>
          <p:cNvPr id="2050" name="Picture 2" descr="Image result for ea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314" y="3248808"/>
            <a:ext cx="792032" cy="5280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ey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9589" y="2248541"/>
            <a:ext cx="597460" cy="59746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Image result for walk icon"/>
          <p:cNvSpPr>
            <a:spLocks noChangeAspect="1" noChangeArrowheads="1"/>
          </p:cNvSpPr>
          <p:nvPr/>
        </p:nvSpPr>
        <p:spPr bwMode="auto">
          <a:xfrm>
            <a:off x="576916" y="-15240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Image result for walk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Image result for wal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244" y="2162885"/>
            <a:ext cx="597460" cy="5974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rememb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0007" y="3655151"/>
            <a:ext cx="586703" cy="58670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peech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1623" y="3655151"/>
            <a:ext cx="559613" cy="55961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l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742" y="5146674"/>
            <a:ext cx="1091291" cy="6586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7068601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Learning</a:t>
            </a:r>
            <a:endParaRPr lang="en-US" dirty="0"/>
          </a:p>
        </p:txBody>
      </p:sp>
      <p:sp>
        <p:nvSpPr>
          <p:cNvPr id="3" name="Content Placeholder 2"/>
          <p:cNvSpPr>
            <a:spLocks noGrp="1"/>
          </p:cNvSpPr>
          <p:nvPr>
            <p:ph idx="1"/>
          </p:nvPr>
        </p:nvSpPr>
        <p:spPr/>
        <p:txBody>
          <a:bodyPr>
            <a:normAutofit/>
          </a:bodyPr>
          <a:lstStyle/>
          <a:p>
            <a:r>
              <a:rPr lang="en-US" sz="1400" dirty="0"/>
              <a:t>In 2015, Google trained a conversational agent (AI) </a:t>
            </a:r>
            <a:r>
              <a:rPr lang="en-US" sz="1400" dirty="0" smtClean="0"/>
              <a:t>that </a:t>
            </a:r>
            <a:r>
              <a:rPr lang="en-US" sz="1400" dirty="0"/>
              <a:t>could </a:t>
            </a:r>
            <a:endParaRPr lang="en-US" sz="1400" dirty="0" smtClean="0"/>
          </a:p>
          <a:p>
            <a:pPr marL="342900" indent="-342900">
              <a:buFont typeface="+mj-lt"/>
              <a:buAutoNum type="arabicPeriod"/>
            </a:pPr>
            <a:r>
              <a:rPr lang="en-US" sz="1400" dirty="0" smtClean="0"/>
              <a:t>Convincingly </a:t>
            </a:r>
            <a:r>
              <a:rPr lang="en-US" sz="1400" dirty="0"/>
              <a:t>interact with humans as a tech support </a:t>
            </a:r>
            <a:r>
              <a:rPr lang="en-US" sz="1400" dirty="0" smtClean="0"/>
              <a:t>helpdesk</a:t>
            </a:r>
          </a:p>
          <a:p>
            <a:pPr marL="342900" indent="-342900">
              <a:buFont typeface="+mj-lt"/>
              <a:buAutoNum type="arabicPeriod"/>
            </a:pPr>
            <a:r>
              <a:rPr lang="en-US" sz="1400" dirty="0" smtClean="0"/>
              <a:t>Discuss </a:t>
            </a:r>
            <a:r>
              <a:rPr lang="en-US" sz="1400" dirty="0"/>
              <a:t>morality, express </a:t>
            </a:r>
            <a:r>
              <a:rPr lang="en-US" sz="1400" dirty="0" smtClean="0"/>
              <a:t>opinions</a:t>
            </a:r>
          </a:p>
          <a:p>
            <a:pPr marL="342900" indent="-342900">
              <a:buFont typeface="+mj-lt"/>
              <a:buAutoNum type="arabicPeriod"/>
            </a:pPr>
            <a:r>
              <a:rPr lang="en-US" sz="1400" dirty="0" smtClean="0"/>
              <a:t>Answer </a:t>
            </a:r>
            <a:r>
              <a:rPr lang="en-US" sz="1400" dirty="0"/>
              <a:t>general facts-based questions.</a:t>
            </a:r>
          </a:p>
        </p:txBody>
      </p:sp>
      <p:pic>
        <p:nvPicPr>
          <p:cNvPr id="3074" name="Picture 2" descr="https://cdn-images-1.medium.com/max/1000/1*P1H87bkqILoGBVVT7g0T0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755" y="1918185"/>
            <a:ext cx="4352925" cy="387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344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NLP</a:t>
            </a:r>
            <a:endParaRPr lang="en-US" dirty="0"/>
          </a:p>
        </p:txBody>
      </p:sp>
      <p:sp>
        <p:nvSpPr>
          <p:cNvPr id="3" name="Content Placeholder 2"/>
          <p:cNvSpPr>
            <a:spLocks noGrp="1"/>
          </p:cNvSpPr>
          <p:nvPr>
            <p:ph idx="1"/>
          </p:nvPr>
        </p:nvSpPr>
        <p:spPr/>
        <p:txBody>
          <a:bodyPr/>
          <a:lstStyle/>
          <a:p>
            <a:r>
              <a:rPr lang="en-US" dirty="0" smtClean="0"/>
              <a:t>Google Translate can now:</a:t>
            </a:r>
          </a:p>
          <a:p>
            <a:pPr>
              <a:buFont typeface="Wingdings" panose="05000000000000000000" pitchFamily="2" charset="2"/>
              <a:buChar char="§"/>
            </a:pPr>
            <a:r>
              <a:rPr lang="en-US" dirty="0"/>
              <a:t> </a:t>
            </a:r>
            <a:r>
              <a:rPr lang="en-US" dirty="0" smtClean="0"/>
              <a:t>Identify various language characters from images</a:t>
            </a:r>
          </a:p>
          <a:p>
            <a:pPr>
              <a:buFont typeface="Wingdings" panose="05000000000000000000" pitchFamily="2" charset="2"/>
              <a:buChar char="§"/>
            </a:pPr>
            <a:r>
              <a:rPr lang="en-US" dirty="0"/>
              <a:t> </a:t>
            </a:r>
            <a:r>
              <a:rPr lang="en-US" dirty="0" smtClean="0"/>
              <a:t>Perform live translations</a:t>
            </a:r>
            <a:endParaRPr lang="en-US" dirty="0"/>
          </a:p>
        </p:txBody>
      </p:sp>
      <p:pic>
        <p:nvPicPr>
          <p:cNvPr id="6148" name="Picture 4" descr="https://cdn-images-1.medium.com/max/1000/1*x8IgnfzPL7iLZHa9Uhy50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109" y="816662"/>
            <a:ext cx="5800725" cy="505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855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What's the difference between Artificial Intelligence (AI), Machine Learning, and Deep Learn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0"/>
            <a:ext cx="9741263" cy="619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562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65612323"/>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398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vs Humans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t> Go is an ancient </a:t>
            </a:r>
            <a:r>
              <a:rPr lang="en-US" dirty="0"/>
              <a:t>Chinese war strategy </a:t>
            </a:r>
            <a:r>
              <a:rPr lang="en-US" dirty="0" smtClean="0"/>
              <a:t>game</a:t>
            </a:r>
          </a:p>
          <a:p>
            <a:pPr>
              <a:buFont typeface="Wingdings" panose="05000000000000000000" pitchFamily="2" charset="2"/>
              <a:buChar char="§"/>
            </a:pPr>
            <a:r>
              <a:rPr lang="en-US" dirty="0" smtClean="0"/>
              <a:t> 10¹</a:t>
            </a:r>
            <a:r>
              <a:rPr lang="en-US" dirty="0"/>
              <a:t>⁷⁰ possible board positions </a:t>
            </a:r>
            <a:endParaRPr lang="en-US" dirty="0" smtClean="0"/>
          </a:p>
          <a:p>
            <a:pPr>
              <a:buFont typeface="Wingdings" panose="05000000000000000000" pitchFamily="2" charset="2"/>
              <a:buChar char="§"/>
            </a:pPr>
            <a:r>
              <a:rPr lang="en-US" dirty="0" smtClean="0"/>
              <a:t> </a:t>
            </a:r>
            <a:r>
              <a:rPr lang="en-US" dirty="0"/>
              <a:t> </a:t>
            </a:r>
            <a:r>
              <a:rPr lang="en-US" dirty="0" err="1" smtClean="0">
                <a:hlinkClick r:id="rId2"/>
              </a:rPr>
              <a:t>AlphaGo</a:t>
            </a:r>
            <a:r>
              <a:rPr lang="en-US" dirty="0" smtClean="0"/>
              <a:t> defeated world’s best Go player in 2016</a:t>
            </a:r>
            <a:endParaRPr lang="en-US" dirty="0"/>
          </a:p>
        </p:txBody>
      </p:sp>
      <p:pic>
        <p:nvPicPr>
          <p:cNvPr id="4098" name="Picture 2" descr="https://cdn-images-1.medium.com/max/1600/1*2pYq0Qc3oMDYoVoEA9-6c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693" y="1845734"/>
            <a:ext cx="4655987" cy="31039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85000" y="4978522"/>
            <a:ext cx="4170680" cy="430887"/>
          </a:xfrm>
          <a:prstGeom prst="rect">
            <a:avLst/>
          </a:prstGeom>
          <a:noFill/>
        </p:spPr>
        <p:txBody>
          <a:bodyPr wrap="square" rtlCol="0">
            <a:spAutoFit/>
          </a:bodyPr>
          <a:lstStyle/>
          <a:p>
            <a:r>
              <a:rPr lang="en-US" sz="1100" dirty="0"/>
              <a:t>Professional Go player Lee </a:t>
            </a:r>
            <a:r>
              <a:rPr lang="en-US" sz="1100" dirty="0" err="1"/>
              <a:t>Sedol</a:t>
            </a:r>
            <a:r>
              <a:rPr lang="en-US" sz="1100" dirty="0"/>
              <a:t> reviewing his match with </a:t>
            </a:r>
            <a:r>
              <a:rPr lang="en-US" sz="1100" dirty="0" err="1"/>
              <a:t>AlphaGo</a:t>
            </a:r>
            <a:r>
              <a:rPr lang="en-US" sz="1100" dirty="0"/>
              <a:t> after defeat</a:t>
            </a:r>
          </a:p>
        </p:txBody>
      </p:sp>
    </p:spTree>
    <p:extLst>
      <p:ext uri="{BB962C8B-B14F-4D97-AF65-F5344CB8AC3E}">
        <p14:creationId xmlns:p14="http://schemas.microsoft.com/office/powerpoint/2010/main" val="29125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vs Humans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t> DOTA 2 is an online multiplayer game</a:t>
            </a:r>
          </a:p>
          <a:p>
            <a:pPr>
              <a:buFont typeface="Wingdings" panose="05000000000000000000" pitchFamily="2" charset="2"/>
              <a:buChar char="§"/>
            </a:pPr>
            <a:r>
              <a:rPr lang="en-US" dirty="0" smtClean="0"/>
              <a:t> </a:t>
            </a:r>
            <a:r>
              <a:rPr lang="en-US" dirty="0" err="1" smtClean="0"/>
              <a:t>OpenAI</a:t>
            </a:r>
            <a:r>
              <a:rPr lang="en-US" dirty="0" smtClean="0"/>
              <a:t>, a non-profit AI research organization</a:t>
            </a:r>
          </a:p>
          <a:p>
            <a:pPr>
              <a:buFont typeface="Wingdings" panose="05000000000000000000" pitchFamily="2" charset="2"/>
              <a:buChar char="§"/>
            </a:pPr>
            <a:r>
              <a:rPr lang="en-US" dirty="0"/>
              <a:t> </a:t>
            </a:r>
            <a:r>
              <a:rPr lang="en-US" dirty="0" err="1" smtClean="0"/>
              <a:t>OpenAI’s</a:t>
            </a:r>
            <a:r>
              <a:rPr lang="en-US" dirty="0" smtClean="0"/>
              <a:t> bot defeated world’s best DOTA player</a:t>
            </a:r>
            <a:endParaRPr lang="en-US" dirty="0"/>
          </a:p>
        </p:txBody>
      </p:sp>
      <p:sp>
        <p:nvSpPr>
          <p:cNvPr id="4" name="TextBox 3"/>
          <p:cNvSpPr txBox="1"/>
          <p:nvPr/>
        </p:nvSpPr>
        <p:spPr>
          <a:xfrm>
            <a:off x="6985000" y="4978522"/>
            <a:ext cx="4170680" cy="261610"/>
          </a:xfrm>
          <a:prstGeom prst="rect">
            <a:avLst/>
          </a:prstGeom>
          <a:noFill/>
        </p:spPr>
        <p:txBody>
          <a:bodyPr wrap="square" rtlCol="0">
            <a:spAutoFit/>
          </a:bodyPr>
          <a:lstStyle/>
          <a:p>
            <a:r>
              <a:rPr lang="en-US" sz="1100" dirty="0" err="1" smtClean="0"/>
              <a:t>Dendi</a:t>
            </a:r>
            <a:r>
              <a:rPr lang="en-US" sz="1100" dirty="0" smtClean="0"/>
              <a:t>, world’s best DOTA player lost to </a:t>
            </a:r>
            <a:r>
              <a:rPr lang="en-US" sz="1100" dirty="0" err="1" smtClean="0"/>
              <a:t>OpenAI</a:t>
            </a:r>
            <a:endParaRPr lang="en-US" sz="1100" dirty="0"/>
          </a:p>
        </p:txBody>
      </p:sp>
      <p:pic>
        <p:nvPicPr>
          <p:cNvPr id="5122" name="Picture 2" descr="https://cdn-images-1.medium.com/max/1600/1*eWnzwOQX5QgkQ4FRU_I6s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4682" y="2220479"/>
            <a:ext cx="4060998" cy="2383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97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380" y="-208420"/>
            <a:ext cx="10058400" cy="1450757"/>
          </a:xfrm>
        </p:spPr>
        <p:txBody>
          <a:bodyPr>
            <a:noAutofit/>
          </a:bodyPr>
          <a:lstStyle/>
          <a:p>
            <a:r>
              <a:rPr lang="en-US" sz="2400" dirty="0" smtClean="0"/>
              <a:t>We </a:t>
            </a:r>
            <a:r>
              <a:rPr lang="en-US" sz="2400" dirty="0"/>
              <a:t>have the following training data, wherein company employees have rated their satisfaction on a scale of 1 to 100:</a:t>
            </a:r>
          </a:p>
        </p:txBody>
      </p:sp>
      <p:sp>
        <p:nvSpPr>
          <p:cNvPr id="3" name="Content Placeholder 2"/>
          <p:cNvSpPr>
            <a:spLocks noGrp="1"/>
          </p:cNvSpPr>
          <p:nvPr>
            <p:ph idx="1"/>
          </p:nvPr>
        </p:nvSpPr>
        <p:spPr/>
        <p:txBody>
          <a:bodyPr/>
          <a:lstStyle/>
          <a:p>
            <a:endParaRPr lang="en-US"/>
          </a:p>
        </p:txBody>
      </p:sp>
      <p:pic>
        <p:nvPicPr>
          <p:cNvPr id="1026" name="Picture 2" descr="Employee satisfaction rating by salary is a great machine learning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962" y="1242337"/>
            <a:ext cx="7336606" cy="502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0087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572194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https://www.analyticsvidhya.com/blog/2017/04/comparison-between-deep-learning-machine-learning/</a:t>
            </a:r>
          </a:p>
        </p:txBody>
      </p:sp>
    </p:spTree>
    <p:extLst>
      <p:ext uri="{BB962C8B-B14F-4D97-AF65-F5344CB8AC3E}">
        <p14:creationId xmlns:p14="http://schemas.microsoft.com/office/powerpoint/2010/main" val="184015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of ML</a:t>
            </a:r>
            <a:endParaRPr lang="en-US" dirty="0"/>
          </a:p>
        </p:txBody>
      </p:sp>
      <p:sp>
        <p:nvSpPr>
          <p:cNvPr id="3" name="Content Placeholder 2"/>
          <p:cNvSpPr>
            <a:spLocks noGrp="1"/>
          </p:cNvSpPr>
          <p:nvPr>
            <p:ph idx="1"/>
          </p:nvPr>
        </p:nvSpPr>
        <p:spPr/>
        <p:txBody>
          <a:bodyPr/>
          <a:lstStyle/>
          <a:p>
            <a:r>
              <a:rPr lang="en-US" i="1" dirty="0" smtClean="0"/>
              <a:t>The </a:t>
            </a:r>
            <a:r>
              <a:rPr lang="en-US" i="1" dirty="0"/>
              <a:t>goal of ML is never to make “perfect” guesses, because ML deals in domains where there is no such thing. The goal is to make guesses that are good enough to be useful.</a:t>
            </a:r>
            <a:endParaRPr lang="en-US" dirty="0"/>
          </a:p>
        </p:txBody>
      </p:sp>
      <p:pic>
        <p:nvPicPr>
          <p:cNvPr id="4" name="Picture 3"/>
          <p:cNvPicPr>
            <a:picLocks noChangeAspect="1"/>
          </p:cNvPicPr>
          <p:nvPr/>
        </p:nvPicPr>
        <p:blipFill>
          <a:blip r:embed="rId2"/>
          <a:stretch>
            <a:fillRect/>
          </a:stretch>
        </p:blipFill>
        <p:spPr>
          <a:xfrm>
            <a:off x="2074862" y="3138276"/>
            <a:ext cx="7610475" cy="1438275"/>
          </a:xfrm>
          <a:prstGeom prst="rect">
            <a:avLst/>
          </a:prstGeom>
        </p:spPr>
      </p:pic>
    </p:spTree>
    <p:extLst>
      <p:ext uri="{BB962C8B-B14F-4D97-AF65-F5344CB8AC3E}">
        <p14:creationId xmlns:p14="http://schemas.microsoft.com/office/powerpoint/2010/main" val="10906269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051050" y="509587"/>
            <a:ext cx="7581900" cy="5610225"/>
          </a:xfrm>
          <a:prstGeom prst="rect">
            <a:avLst/>
          </a:prstGeom>
        </p:spPr>
      </p:pic>
    </p:spTree>
    <p:extLst>
      <p:ext uri="{BB962C8B-B14F-4D97-AF65-F5344CB8AC3E}">
        <p14:creationId xmlns:p14="http://schemas.microsoft.com/office/powerpoint/2010/main" val="1658710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Give </a:t>
            </a:r>
            <a:r>
              <a:rPr lang="en-US" dirty="0"/>
              <a:t>this predictor </a:t>
            </a:r>
            <a:r>
              <a:rPr lang="en-US" i="1" dirty="0"/>
              <a:t>all</a:t>
            </a:r>
            <a:r>
              <a:rPr lang="en-US" dirty="0"/>
              <a:t> the salaries from our training </a:t>
            </a:r>
            <a:r>
              <a:rPr lang="en-US" dirty="0" smtClean="0"/>
              <a:t>set</a:t>
            </a:r>
          </a:p>
          <a:p>
            <a:pPr marL="457200" indent="-457200">
              <a:buFont typeface="+mj-lt"/>
              <a:buAutoNum type="arabicPeriod"/>
            </a:pPr>
            <a:r>
              <a:rPr lang="en-US" dirty="0" smtClean="0"/>
              <a:t>Take </a:t>
            </a:r>
            <a:r>
              <a:rPr lang="en-US" dirty="0"/>
              <a:t>the differences between the resulting predicted satisfaction ratings and the actual satisfaction ratings of the corresponding employees</a:t>
            </a:r>
          </a:p>
        </p:txBody>
      </p:sp>
    </p:spTree>
    <p:extLst>
      <p:ext uri="{BB962C8B-B14F-4D97-AF65-F5344CB8AC3E}">
        <p14:creationId xmlns:p14="http://schemas.microsoft.com/office/powerpoint/2010/main" val="7974647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97112" y="401744"/>
            <a:ext cx="7419975" cy="5467350"/>
          </a:xfrm>
          <a:prstGeom prst="rect">
            <a:avLst/>
          </a:prstGeom>
        </p:spPr>
      </p:pic>
    </p:spTree>
    <p:extLst>
      <p:ext uri="{BB962C8B-B14F-4D97-AF65-F5344CB8AC3E}">
        <p14:creationId xmlns:p14="http://schemas.microsoft.com/office/powerpoint/2010/main" val="753572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39962" y="286603"/>
            <a:ext cx="7458075" cy="5829300"/>
          </a:xfrm>
          <a:prstGeom prst="rect">
            <a:avLst/>
          </a:prstGeom>
        </p:spPr>
      </p:pic>
    </p:spTree>
    <p:extLst>
      <p:ext uri="{BB962C8B-B14F-4D97-AF65-F5344CB8AC3E}">
        <p14:creationId xmlns:p14="http://schemas.microsoft.com/office/powerpoint/2010/main" val="1705164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623</TotalTime>
  <Words>702</Words>
  <Application>Microsoft Office PowerPoint</Application>
  <PresentationFormat>Widescreen</PresentationFormat>
  <Paragraphs>123</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Wingdings</vt:lpstr>
      <vt:lpstr>Retrospect</vt:lpstr>
      <vt:lpstr>ARTIFICIAL INTELLIGENCE &amp; MACHINE LEARNING</vt:lpstr>
      <vt:lpstr>ETP – A definition of ML</vt:lpstr>
      <vt:lpstr>Types of Learning</vt:lpstr>
      <vt:lpstr>We have the following training data, wherein company employees have rated their satisfaction on a scale of 1 to 100:</vt:lpstr>
      <vt:lpstr>Goal of ML</vt:lpstr>
      <vt:lpstr>PowerPoint Presentation</vt:lpstr>
      <vt:lpstr>Learning</vt:lpstr>
      <vt:lpstr>PowerPoint Presentation</vt:lpstr>
      <vt:lpstr>PowerPoint Presentation</vt:lpstr>
      <vt:lpstr>PowerPoint Presentation</vt:lpstr>
      <vt:lpstr>Deep Learning</vt:lpstr>
      <vt:lpstr>Neural Networks</vt:lpstr>
      <vt:lpstr>Example</vt:lpstr>
      <vt:lpstr>Layers of Neural Networks</vt:lpstr>
      <vt:lpstr>Air Ticket Price Estimation Engine</vt:lpstr>
      <vt:lpstr>Weights and Neurons</vt:lpstr>
      <vt:lpstr>Train the Neural Network</vt:lpstr>
      <vt:lpstr>Gradient Descent</vt:lpstr>
      <vt:lpstr>Cost Function</vt:lpstr>
      <vt:lpstr>After multiple iterations through the data set, the most optimal price prediction model can be created</vt:lpstr>
      <vt:lpstr>Human vs AI</vt:lpstr>
      <vt:lpstr>List of programming languages for artificial intelligence</vt:lpstr>
      <vt:lpstr>Applications of Deep Learning</vt:lpstr>
      <vt:lpstr>Applications of Deep Learning</vt:lpstr>
      <vt:lpstr>Applications of Deep Learning</vt:lpstr>
      <vt:lpstr>How AI Impacts Industries?</vt:lpstr>
      <vt:lpstr>Medicine and AI</vt:lpstr>
      <vt:lpstr>Automobiles and AI</vt:lpstr>
      <vt:lpstr>PowerPoint Presentation</vt:lpstr>
      <vt:lpstr>AI – The Future</vt:lpstr>
      <vt:lpstr>PowerPoint Presentation</vt:lpstr>
      <vt:lpstr>JARVIS</vt:lpstr>
      <vt:lpstr>PowerPoint Presentation</vt:lpstr>
      <vt:lpstr>Statistical Learning</vt:lpstr>
      <vt:lpstr>NLP</vt:lpstr>
      <vt:lpstr>PowerPoint Presentation</vt:lpstr>
      <vt:lpstr>Comparison</vt:lpstr>
      <vt:lpstr>AI vs Humans</vt:lpstr>
      <vt:lpstr>AI vs Humans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MACHINE LEARNING</dc:title>
  <dc:creator>G MANO</dc:creator>
  <cp:lastModifiedBy>G MANO</cp:lastModifiedBy>
  <cp:revision>14</cp:revision>
  <dcterms:created xsi:type="dcterms:W3CDTF">2018-03-27T17:20:59Z</dcterms:created>
  <dcterms:modified xsi:type="dcterms:W3CDTF">2018-05-16T03:59:37Z</dcterms:modified>
</cp:coreProperties>
</file>